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32"/>
  </p:notesMasterIdLst>
  <p:handoutMasterIdLst>
    <p:handoutMasterId r:id="rId33"/>
  </p:handoutMasterIdLst>
  <p:sldIdLst>
    <p:sldId id="1223" r:id="rId2"/>
    <p:sldId id="1220" r:id="rId3"/>
    <p:sldId id="1240" r:id="rId4"/>
    <p:sldId id="1576" r:id="rId5"/>
    <p:sldId id="1592" r:id="rId6"/>
    <p:sldId id="1566" r:id="rId7"/>
    <p:sldId id="1567" r:id="rId8"/>
    <p:sldId id="1568" r:id="rId9"/>
    <p:sldId id="1569" r:id="rId10"/>
    <p:sldId id="1570" r:id="rId11"/>
    <p:sldId id="1571" r:id="rId12"/>
    <p:sldId id="1565" r:id="rId13"/>
    <p:sldId id="1572" r:id="rId14"/>
    <p:sldId id="1573" r:id="rId15"/>
    <p:sldId id="1574" r:id="rId16"/>
    <p:sldId id="1575" r:id="rId17"/>
    <p:sldId id="1591" r:id="rId18"/>
    <p:sldId id="1577" r:id="rId19"/>
    <p:sldId id="1578" r:id="rId20"/>
    <p:sldId id="1583" r:id="rId21"/>
    <p:sldId id="1584" r:id="rId22"/>
    <p:sldId id="1585" r:id="rId23"/>
    <p:sldId id="1581" r:id="rId24"/>
    <p:sldId id="1587" r:id="rId25"/>
    <p:sldId id="1582" r:id="rId26"/>
    <p:sldId id="1580" r:id="rId27"/>
    <p:sldId id="1579" r:id="rId28"/>
    <p:sldId id="1590" r:id="rId29"/>
    <p:sldId id="1563" r:id="rId30"/>
    <p:sldId id="1564" r:id="rId31"/>
  </p:sldIdLst>
  <p:sldSz cx="9144000" cy="6858000" type="screen4x3"/>
  <p:notesSz cx="10134600" cy="6972300"/>
  <p:defaultTextStyle>
    <a:defPPr>
      <a:defRPr lang="zh-TW"/>
    </a:defPPr>
    <a:lvl1pPr algn="l" rtl="0" fontAlgn="base">
      <a:spcBef>
        <a:spcPct val="0"/>
      </a:spcBef>
      <a:spcAft>
        <a:spcPct val="0"/>
      </a:spcAft>
      <a:defRPr kumimoji="1" kern="1200">
        <a:solidFill>
          <a:schemeClr val="tx1"/>
        </a:solidFill>
        <a:latin typeface="Verdana"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Verdana"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Verdana"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Verdana"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Verdana" pitchFamily="34" charset="0"/>
        <a:ea typeface="新細明體" pitchFamily="18" charset="-120"/>
        <a:cs typeface="+mn-cs"/>
      </a:defRPr>
    </a:lvl5pPr>
    <a:lvl6pPr marL="2286000" algn="l" defTabSz="914400" rtl="0" eaLnBrk="1" latinLnBrk="0" hangingPunct="1">
      <a:defRPr kumimoji="1" kern="1200">
        <a:solidFill>
          <a:schemeClr val="tx1"/>
        </a:solidFill>
        <a:latin typeface="Verdana" pitchFamily="34" charset="0"/>
        <a:ea typeface="新細明體" pitchFamily="18" charset="-120"/>
        <a:cs typeface="+mn-cs"/>
      </a:defRPr>
    </a:lvl6pPr>
    <a:lvl7pPr marL="2743200" algn="l" defTabSz="914400" rtl="0" eaLnBrk="1" latinLnBrk="0" hangingPunct="1">
      <a:defRPr kumimoji="1" kern="1200">
        <a:solidFill>
          <a:schemeClr val="tx1"/>
        </a:solidFill>
        <a:latin typeface="Verdana" pitchFamily="34" charset="0"/>
        <a:ea typeface="新細明體" pitchFamily="18" charset="-120"/>
        <a:cs typeface="+mn-cs"/>
      </a:defRPr>
    </a:lvl7pPr>
    <a:lvl8pPr marL="3200400" algn="l" defTabSz="914400" rtl="0" eaLnBrk="1" latinLnBrk="0" hangingPunct="1">
      <a:defRPr kumimoji="1" kern="1200">
        <a:solidFill>
          <a:schemeClr val="tx1"/>
        </a:solidFill>
        <a:latin typeface="Verdana" pitchFamily="34" charset="0"/>
        <a:ea typeface="新細明體" pitchFamily="18" charset="-120"/>
        <a:cs typeface="+mn-cs"/>
      </a:defRPr>
    </a:lvl8pPr>
    <a:lvl9pPr marL="3657600" algn="l" defTabSz="914400" rtl="0" eaLnBrk="1" latinLnBrk="0" hangingPunct="1">
      <a:defRPr kumimoji="1" kern="1200">
        <a:solidFill>
          <a:schemeClr val="tx1"/>
        </a:solidFill>
        <a:latin typeface="Verdana"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6666"/>
    <a:srgbClr val="336699"/>
    <a:srgbClr val="336600"/>
    <a:srgbClr val="666633"/>
    <a:srgbClr val="008000"/>
    <a:srgbClr val="339966"/>
    <a:srgbClr val="009900"/>
    <a:srgbClr val="FF99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6" autoAdjust="0"/>
    <p:restoredTop sz="94585" autoAdjust="0"/>
  </p:normalViewPr>
  <p:slideViewPr>
    <p:cSldViewPr>
      <p:cViewPr>
        <p:scale>
          <a:sx n="60" d="100"/>
          <a:sy n="60" d="100"/>
        </p:scale>
        <p:origin x="-1038" y="-9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7" d="100"/>
          <a:sy n="47" d="100"/>
        </p:scale>
        <p:origin x="-1962" y="-96"/>
      </p:cViewPr>
      <p:guideLst>
        <p:guide orient="horz" pos="2196"/>
        <p:guide pos="319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4391025" cy="347663"/>
          </a:xfrm>
          <a:prstGeom prst="rect">
            <a:avLst/>
          </a:prstGeom>
          <a:noFill/>
          <a:ln w="9525">
            <a:noFill/>
            <a:miter lim="800000"/>
            <a:headEnd/>
            <a:tailEnd/>
          </a:ln>
          <a:effectLst/>
        </p:spPr>
        <p:txBody>
          <a:bodyPr vert="horz" wrap="square" lIns="97749" tIns="48875" rIns="97749" bIns="48875" numCol="1" anchor="t" anchorCtr="0" compatLnSpc="1">
            <a:prstTxWarp prst="textNoShape">
              <a:avLst/>
            </a:prstTxWarp>
          </a:bodyPr>
          <a:lstStyle>
            <a:lvl1pPr defTabSz="977900">
              <a:spcBef>
                <a:spcPct val="20000"/>
              </a:spcBef>
              <a:defRPr sz="1300">
                <a:latin typeface="Times New Roman" pitchFamily="18" charset="0"/>
              </a:defRPr>
            </a:lvl1pPr>
          </a:lstStyle>
          <a:p>
            <a:pPr>
              <a:defRPr/>
            </a:pPr>
            <a:endParaRPr lang="en-US" altLang="zh-TW"/>
          </a:p>
        </p:txBody>
      </p:sp>
      <p:sp>
        <p:nvSpPr>
          <p:cNvPr id="40963" name="Rectangle 3"/>
          <p:cNvSpPr>
            <a:spLocks noGrp="1" noChangeArrowheads="1"/>
          </p:cNvSpPr>
          <p:nvPr>
            <p:ph type="dt" sz="quarter" idx="1"/>
          </p:nvPr>
        </p:nvSpPr>
        <p:spPr bwMode="auto">
          <a:xfrm>
            <a:off x="5743575" y="0"/>
            <a:ext cx="4391025" cy="347663"/>
          </a:xfrm>
          <a:prstGeom prst="rect">
            <a:avLst/>
          </a:prstGeom>
          <a:noFill/>
          <a:ln w="9525">
            <a:noFill/>
            <a:miter lim="800000"/>
            <a:headEnd/>
            <a:tailEnd/>
          </a:ln>
          <a:effectLst/>
        </p:spPr>
        <p:txBody>
          <a:bodyPr vert="horz" wrap="square" lIns="97749" tIns="48875" rIns="97749" bIns="48875" numCol="1" anchor="t" anchorCtr="0" compatLnSpc="1">
            <a:prstTxWarp prst="textNoShape">
              <a:avLst/>
            </a:prstTxWarp>
          </a:bodyPr>
          <a:lstStyle>
            <a:lvl1pPr algn="r" defTabSz="977900">
              <a:spcBef>
                <a:spcPct val="20000"/>
              </a:spcBef>
              <a:defRPr sz="1300">
                <a:latin typeface="Times New Roman" pitchFamily="18" charset="0"/>
              </a:defRPr>
            </a:lvl1pPr>
          </a:lstStyle>
          <a:p>
            <a:pPr>
              <a:defRPr/>
            </a:pPr>
            <a:endParaRPr lang="en-US" altLang="zh-TW"/>
          </a:p>
        </p:txBody>
      </p:sp>
      <p:sp>
        <p:nvSpPr>
          <p:cNvPr id="40964" name="Rectangle 4"/>
          <p:cNvSpPr>
            <a:spLocks noGrp="1" noChangeArrowheads="1"/>
          </p:cNvSpPr>
          <p:nvPr>
            <p:ph type="ftr" sz="quarter" idx="2"/>
          </p:nvPr>
        </p:nvSpPr>
        <p:spPr bwMode="auto">
          <a:xfrm>
            <a:off x="0" y="6624638"/>
            <a:ext cx="4391025" cy="347662"/>
          </a:xfrm>
          <a:prstGeom prst="rect">
            <a:avLst/>
          </a:prstGeom>
          <a:noFill/>
          <a:ln w="9525">
            <a:noFill/>
            <a:miter lim="800000"/>
            <a:headEnd/>
            <a:tailEnd/>
          </a:ln>
          <a:effectLst/>
        </p:spPr>
        <p:txBody>
          <a:bodyPr vert="horz" wrap="square" lIns="97749" tIns="48875" rIns="97749" bIns="48875" numCol="1" anchor="b" anchorCtr="0" compatLnSpc="1">
            <a:prstTxWarp prst="textNoShape">
              <a:avLst/>
            </a:prstTxWarp>
          </a:bodyPr>
          <a:lstStyle>
            <a:lvl1pPr defTabSz="977900">
              <a:spcBef>
                <a:spcPct val="20000"/>
              </a:spcBef>
              <a:defRPr sz="1300">
                <a:latin typeface="Times New Roman" pitchFamily="18" charset="0"/>
              </a:defRPr>
            </a:lvl1pPr>
          </a:lstStyle>
          <a:p>
            <a:pPr>
              <a:defRPr/>
            </a:pPr>
            <a:endParaRPr lang="en-US" altLang="zh-TW"/>
          </a:p>
        </p:txBody>
      </p:sp>
      <p:sp>
        <p:nvSpPr>
          <p:cNvPr id="40965" name="Rectangle 5"/>
          <p:cNvSpPr>
            <a:spLocks noGrp="1" noChangeArrowheads="1"/>
          </p:cNvSpPr>
          <p:nvPr>
            <p:ph type="sldNum" sz="quarter" idx="3"/>
          </p:nvPr>
        </p:nvSpPr>
        <p:spPr bwMode="auto">
          <a:xfrm>
            <a:off x="5743575" y="6624638"/>
            <a:ext cx="4391025" cy="347662"/>
          </a:xfrm>
          <a:prstGeom prst="rect">
            <a:avLst/>
          </a:prstGeom>
          <a:noFill/>
          <a:ln w="9525">
            <a:noFill/>
            <a:miter lim="800000"/>
            <a:headEnd/>
            <a:tailEnd/>
          </a:ln>
          <a:effectLst/>
        </p:spPr>
        <p:txBody>
          <a:bodyPr vert="horz" wrap="square" lIns="97749" tIns="48875" rIns="97749" bIns="48875" numCol="1" anchor="b" anchorCtr="0" compatLnSpc="1">
            <a:prstTxWarp prst="textNoShape">
              <a:avLst/>
            </a:prstTxWarp>
          </a:bodyPr>
          <a:lstStyle>
            <a:lvl1pPr algn="r" defTabSz="977900">
              <a:spcBef>
                <a:spcPct val="20000"/>
              </a:spcBef>
              <a:defRPr sz="1300">
                <a:latin typeface="Times New Roman" pitchFamily="18" charset="0"/>
              </a:defRPr>
            </a:lvl1pPr>
          </a:lstStyle>
          <a:p>
            <a:pPr>
              <a:defRPr/>
            </a:pPr>
            <a:fld id="{DB6BE918-827F-47FC-AB07-756F409B6BF2}" type="slidenum">
              <a:rPr lang="en-US" altLang="zh-TW"/>
              <a:pPr>
                <a:defRPr/>
              </a:pPr>
              <a:t>‹#›</a:t>
            </a:fld>
            <a:endParaRPr lang="en-US" altLang="zh-TW"/>
          </a:p>
        </p:txBody>
      </p:sp>
    </p:spTree>
    <p:extLst>
      <p:ext uri="{BB962C8B-B14F-4D97-AF65-F5344CB8AC3E}">
        <p14:creationId xmlns:p14="http://schemas.microsoft.com/office/powerpoint/2010/main" val="1084567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4391025" cy="347663"/>
          </a:xfrm>
          <a:prstGeom prst="rect">
            <a:avLst/>
          </a:prstGeom>
          <a:noFill/>
          <a:ln w="9525">
            <a:noFill/>
            <a:miter lim="800000"/>
            <a:headEnd/>
            <a:tailEnd/>
          </a:ln>
          <a:effectLst/>
        </p:spPr>
        <p:txBody>
          <a:bodyPr vert="horz" wrap="square" lIns="97749" tIns="48875" rIns="97749" bIns="48875" numCol="1" anchor="t" anchorCtr="0" compatLnSpc="1">
            <a:prstTxWarp prst="textNoShape">
              <a:avLst/>
            </a:prstTxWarp>
          </a:bodyPr>
          <a:lstStyle>
            <a:lvl1pPr defTabSz="977900">
              <a:spcBef>
                <a:spcPct val="20000"/>
              </a:spcBef>
              <a:defRPr sz="1300">
                <a:latin typeface="Times New Roman" pitchFamily="18" charset="0"/>
              </a:defRPr>
            </a:lvl1pPr>
          </a:lstStyle>
          <a:p>
            <a:pPr>
              <a:defRPr/>
            </a:pPr>
            <a:endParaRPr lang="en-US" altLang="zh-TW"/>
          </a:p>
        </p:txBody>
      </p:sp>
      <p:sp>
        <p:nvSpPr>
          <p:cNvPr id="41987" name="Rectangle 3"/>
          <p:cNvSpPr>
            <a:spLocks noGrp="1" noChangeArrowheads="1"/>
          </p:cNvSpPr>
          <p:nvPr>
            <p:ph type="dt" idx="1"/>
          </p:nvPr>
        </p:nvSpPr>
        <p:spPr bwMode="auto">
          <a:xfrm>
            <a:off x="5743575" y="0"/>
            <a:ext cx="4391025" cy="347663"/>
          </a:xfrm>
          <a:prstGeom prst="rect">
            <a:avLst/>
          </a:prstGeom>
          <a:noFill/>
          <a:ln w="9525">
            <a:noFill/>
            <a:miter lim="800000"/>
            <a:headEnd/>
            <a:tailEnd/>
          </a:ln>
          <a:effectLst/>
        </p:spPr>
        <p:txBody>
          <a:bodyPr vert="horz" wrap="square" lIns="97749" tIns="48875" rIns="97749" bIns="48875" numCol="1" anchor="t" anchorCtr="0" compatLnSpc="1">
            <a:prstTxWarp prst="textNoShape">
              <a:avLst/>
            </a:prstTxWarp>
          </a:bodyPr>
          <a:lstStyle>
            <a:lvl1pPr algn="r" defTabSz="977900">
              <a:spcBef>
                <a:spcPct val="20000"/>
              </a:spcBef>
              <a:defRPr sz="1300">
                <a:latin typeface="Times New Roman" pitchFamily="18" charset="0"/>
              </a:defRPr>
            </a:lvl1pPr>
          </a:lstStyle>
          <a:p>
            <a:pPr>
              <a:defRPr/>
            </a:pPr>
            <a:endParaRPr lang="en-US" altLang="zh-TW"/>
          </a:p>
        </p:txBody>
      </p:sp>
      <p:sp>
        <p:nvSpPr>
          <p:cNvPr id="67588" name="Rectangle 4"/>
          <p:cNvSpPr>
            <a:spLocks noGrp="1" noRot="1" noChangeAspect="1" noChangeArrowheads="1" noTextEdit="1"/>
          </p:cNvSpPr>
          <p:nvPr>
            <p:ph type="sldImg" idx="2"/>
          </p:nvPr>
        </p:nvSpPr>
        <p:spPr bwMode="auto">
          <a:xfrm>
            <a:off x="3324225" y="523875"/>
            <a:ext cx="3486150" cy="26146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1352550" y="3311525"/>
            <a:ext cx="7429500" cy="3136900"/>
          </a:xfrm>
          <a:prstGeom prst="rect">
            <a:avLst/>
          </a:prstGeom>
          <a:noFill/>
          <a:ln w="9525">
            <a:noFill/>
            <a:miter lim="800000"/>
            <a:headEnd/>
            <a:tailEnd/>
          </a:ln>
          <a:effectLst/>
        </p:spPr>
        <p:txBody>
          <a:bodyPr vert="horz" wrap="square" lIns="97749" tIns="48875" rIns="97749" bIns="48875"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41990" name="Rectangle 6"/>
          <p:cNvSpPr>
            <a:spLocks noGrp="1" noChangeArrowheads="1"/>
          </p:cNvSpPr>
          <p:nvPr>
            <p:ph type="ftr" sz="quarter" idx="4"/>
          </p:nvPr>
        </p:nvSpPr>
        <p:spPr bwMode="auto">
          <a:xfrm>
            <a:off x="0" y="6624638"/>
            <a:ext cx="4391025" cy="347662"/>
          </a:xfrm>
          <a:prstGeom prst="rect">
            <a:avLst/>
          </a:prstGeom>
          <a:noFill/>
          <a:ln w="9525">
            <a:noFill/>
            <a:miter lim="800000"/>
            <a:headEnd/>
            <a:tailEnd/>
          </a:ln>
          <a:effectLst/>
        </p:spPr>
        <p:txBody>
          <a:bodyPr vert="horz" wrap="square" lIns="97749" tIns="48875" rIns="97749" bIns="48875" numCol="1" anchor="b" anchorCtr="0" compatLnSpc="1">
            <a:prstTxWarp prst="textNoShape">
              <a:avLst/>
            </a:prstTxWarp>
          </a:bodyPr>
          <a:lstStyle>
            <a:lvl1pPr defTabSz="977900">
              <a:spcBef>
                <a:spcPct val="20000"/>
              </a:spcBef>
              <a:defRPr sz="1300">
                <a:latin typeface="Times New Roman" pitchFamily="18" charset="0"/>
              </a:defRPr>
            </a:lvl1pPr>
          </a:lstStyle>
          <a:p>
            <a:pPr>
              <a:defRPr/>
            </a:pPr>
            <a:endParaRPr lang="en-US" altLang="zh-TW"/>
          </a:p>
        </p:txBody>
      </p:sp>
      <p:sp>
        <p:nvSpPr>
          <p:cNvPr id="41991" name="Rectangle 7"/>
          <p:cNvSpPr>
            <a:spLocks noGrp="1" noChangeArrowheads="1"/>
          </p:cNvSpPr>
          <p:nvPr>
            <p:ph type="sldNum" sz="quarter" idx="5"/>
          </p:nvPr>
        </p:nvSpPr>
        <p:spPr bwMode="auto">
          <a:xfrm>
            <a:off x="5743575" y="6624638"/>
            <a:ext cx="4391025" cy="347662"/>
          </a:xfrm>
          <a:prstGeom prst="rect">
            <a:avLst/>
          </a:prstGeom>
          <a:noFill/>
          <a:ln w="9525">
            <a:noFill/>
            <a:miter lim="800000"/>
            <a:headEnd/>
            <a:tailEnd/>
          </a:ln>
          <a:effectLst/>
        </p:spPr>
        <p:txBody>
          <a:bodyPr vert="horz" wrap="square" lIns="97749" tIns="48875" rIns="97749" bIns="48875" numCol="1" anchor="b" anchorCtr="0" compatLnSpc="1">
            <a:prstTxWarp prst="textNoShape">
              <a:avLst/>
            </a:prstTxWarp>
          </a:bodyPr>
          <a:lstStyle>
            <a:lvl1pPr algn="r" defTabSz="977900">
              <a:spcBef>
                <a:spcPct val="20000"/>
              </a:spcBef>
              <a:defRPr sz="1300">
                <a:latin typeface="Times New Roman" pitchFamily="18" charset="0"/>
              </a:defRPr>
            </a:lvl1pPr>
          </a:lstStyle>
          <a:p>
            <a:pPr>
              <a:defRPr/>
            </a:pPr>
            <a:fld id="{9D64246D-2539-48CC-A162-4697A2E26542}" type="slidenum">
              <a:rPr lang="en-US" altLang="zh-TW"/>
              <a:pPr>
                <a:defRPr/>
              </a:pPr>
              <a:t>‹#›</a:t>
            </a:fld>
            <a:endParaRPr lang="en-US" altLang="zh-TW"/>
          </a:p>
        </p:txBody>
      </p:sp>
    </p:spTree>
    <p:extLst>
      <p:ext uri="{BB962C8B-B14F-4D97-AF65-F5344CB8AC3E}">
        <p14:creationId xmlns:p14="http://schemas.microsoft.com/office/powerpoint/2010/main" val="11957193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投影片圖像版面配置區 1"/>
          <p:cNvSpPr>
            <a:spLocks noGrp="1" noRot="1" noChangeAspect="1" noTextEdit="1"/>
          </p:cNvSpPr>
          <p:nvPr>
            <p:ph type="sldImg"/>
          </p:nvPr>
        </p:nvSpPr>
        <p:spPr>
          <a:ln/>
        </p:spPr>
      </p:sp>
      <p:sp>
        <p:nvSpPr>
          <p:cNvPr id="6861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smtClean="0"/>
          </a:p>
        </p:txBody>
      </p:sp>
      <p:sp>
        <p:nvSpPr>
          <p:cNvPr id="6861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788AFF2A-1A58-47B6-A62F-1AB6DB45A22A}" type="slidenum">
              <a:rPr lang="en-US" altLang="zh-TW" sz="1300" smtClean="0"/>
              <a:pPr eaLnBrk="1" hangingPunct="1">
                <a:spcBef>
                  <a:spcPct val="20000"/>
                </a:spcBef>
              </a:pPr>
              <a:t>1</a:t>
            </a:fld>
            <a:endParaRPr lang="en-US" altLang="zh-TW" sz="13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925" eaLnBrk="0" hangingPunct="0">
              <a:spcBef>
                <a:spcPct val="30000"/>
              </a:spcBef>
              <a:defRPr kumimoji="1" sz="1200">
                <a:solidFill>
                  <a:schemeClr val="tx1"/>
                </a:solidFill>
                <a:latin typeface="Arial" charset="0"/>
                <a:ea typeface="新細明體" pitchFamily="18" charset="-120"/>
              </a:defRPr>
            </a:lvl1pPr>
            <a:lvl2pPr marL="758923" indent="-291894" defTabSz="938925" eaLnBrk="0" hangingPunct="0">
              <a:spcBef>
                <a:spcPct val="30000"/>
              </a:spcBef>
              <a:defRPr kumimoji="1" sz="1200">
                <a:solidFill>
                  <a:schemeClr val="tx1"/>
                </a:solidFill>
                <a:latin typeface="Arial" charset="0"/>
                <a:ea typeface="新細明體" pitchFamily="18" charset="-120"/>
              </a:defRPr>
            </a:lvl2pPr>
            <a:lvl3pPr marL="1167575" indent="-233515" defTabSz="938925" eaLnBrk="0" hangingPunct="0">
              <a:spcBef>
                <a:spcPct val="30000"/>
              </a:spcBef>
              <a:defRPr kumimoji="1" sz="1200">
                <a:solidFill>
                  <a:schemeClr val="tx1"/>
                </a:solidFill>
                <a:latin typeface="Arial" charset="0"/>
                <a:ea typeface="新細明體" pitchFamily="18" charset="-120"/>
              </a:defRPr>
            </a:lvl3pPr>
            <a:lvl4pPr marL="1634604" indent="-233515" defTabSz="938925" eaLnBrk="0" hangingPunct="0">
              <a:spcBef>
                <a:spcPct val="30000"/>
              </a:spcBef>
              <a:defRPr kumimoji="1" sz="1200">
                <a:solidFill>
                  <a:schemeClr val="tx1"/>
                </a:solidFill>
                <a:latin typeface="Arial" charset="0"/>
                <a:ea typeface="新細明體" pitchFamily="18" charset="-120"/>
              </a:defRPr>
            </a:lvl4pPr>
            <a:lvl5pPr marL="2101634" indent="-233515" defTabSz="938925" eaLnBrk="0" hangingPunct="0">
              <a:spcBef>
                <a:spcPct val="30000"/>
              </a:spcBef>
              <a:defRPr kumimoji="1" sz="1200">
                <a:solidFill>
                  <a:schemeClr val="tx1"/>
                </a:solidFill>
                <a:latin typeface="Arial" charset="0"/>
                <a:ea typeface="新細明體" pitchFamily="18" charset="-120"/>
              </a:defRPr>
            </a:lvl5pPr>
            <a:lvl6pPr marL="256866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6pPr>
            <a:lvl7pPr marL="303569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7pPr>
            <a:lvl8pPr marL="350272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8pPr>
            <a:lvl9pPr marL="3969753"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9pPr>
          </a:lstStyle>
          <a:p>
            <a:pPr eaLnBrk="1" hangingPunct="1">
              <a:spcBef>
                <a:spcPct val="0"/>
              </a:spcBef>
            </a:pPr>
            <a:fld id="{FE3BC9DC-97BE-4955-A0E2-1DDF0155E882}" type="slidenum">
              <a:rPr lang="en-US" altLang="zh-TW" smtClean="0">
                <a:latin typeface="Times New Roman" pitchFamily="18" charset="0"/>
              </a:rPr>
              <a:pPr eaLnBrk="1" hangingPunct="1">
                <a:spcBef>
                  <a:spcPct val="0"/>
                </a:spcBef>
              </a:pPr>
              <a:t>10</a:t>
            </a:fld>
            <a:endParaRPr lang="en-US" altLang="zh-TW" smtClean="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zh-TW"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12</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12</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13</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13</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14</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14</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15</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15</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16</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16</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17</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17</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925" eaLnBrk="0" hangingPunct="0">
              <a:spcBef>
                <a:spcPct val="30000"/>
              </a:spcBef>
              <a:defRPr kumimoji="1" sz="1200">
                <a:solidFill>
                  <a:schemeClr val="tx1"/>
                </a:solidFill>
                <a:latin typeface="Arial" charset="0"/>
                <a:ea typeface="新細明體" pitchFamily="18" charset="-120"/>
              </a:defRPr>
            </a:lvl1pPr>
            <a:lvl2pPr marL="758923" indent="-291894" defTabSz="938925" eaLnBrk="0" hangingPunct="0">
              <a:spcBef>
                <a:spcPct val="30000"/>
              </a:spcBef>
              <a:defRPr kumimoji="1" sz="1200">
                <a:solidFill>
                  <a:schemeClr val="tx1"/>
                </a:solidFill>
                <a:latin typeface="Arial" charset="0"/>
                <a:ea typeface="新細明體" pitchFamily="18" charset="-120"/>
              </a:defRPr>
            </a:lvl2pPr>
            <a:lvl3pPr marL="1167575" indent="-233515" defTabSz="938925" eaLnBrk="0" hangingPunct="0">
              <a:spcBef>
                <a:spcPct val="30000"/>
              </a:spcBef>
              <a:defRPr kumimoji="1" sz="1200">
                <a:solidFill>
                  <a:schemeClr val="tx1"/>
                </a:solidFill>
                <a:latin typeface="Arial" charset="0"/>
                <a:ea typeface="新細明體" pitchFamily="18" charset="-120"/>
              </a:defRPr>
            </a:lvl3pPr>
            <a:lvl4pPr marL="1634604" indent="-233515" defTabSz="938925" eaLnBrk="0" hangingPunct="0">
              <a:spcBef>
                <a:spcPct val="30000"/>
              </a:spcBef>
              <a:defRPr kumimoji="1" sz="1200">
                <a:solidFill>
                  <a:schemeClr val="tx1"/>
                </a:solidFill>
                <a:latin typeface="Arial" charset="0"/>
                <a:ea typeface="新細明體" pitchFamily="18" charset="-120"/>
              </a:defRPr>
            </a:lvl4pPr>
            <a:lvl5pPr marL="2101634" indent="-233515" defTabSz="938925" eaLnBrk="0" hangingPunct="0">
              <a:spcBef>
                <a:spcPct val="30000"/>
              </a:spcBef>
              <a:defRPr kumimoji="1" sz="1200">
                <a:solidFill>
                  <a:schemeClr val="tx1"/>
                </a:solidFill>
                <a:latin typeface="Arial" charset="0"/>
                <a:ea typeface="新細明體" pitchFamily="18" charset="-120"/>
              </a:defRPr>
            </a:lvl5pPr>
            <a:lvl6pPr marL="256866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6pPr>
            <a:lvl7pPr marL="303569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7pPr>
            <a:lvl8pPr marL="350272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8pPr>
            <a:lvl9pPr marL="3969753"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9pPr>
          </a:lstStyle>
          <a:p>
            <a:pPr eaLnBrk="1" hangingPunct="1">
              <a:spcBef>
                <a:spcPct val="0"/>
              </a:spcBef>
            </a:pPr>
            <a:fld id="{A0524396-5387-4732-BFF6-2679657FB72F}" type="slidenum">
              <a:rPr lang="en-US" altLang="zh-TW" smtClean="0">
                <a:latin typeface="Times New Roman" pitchFamily="18" charset="0"/>
              </a:rPr>
              <a:pPr eaLnBrk="1" hangingPunct="1">
                <a:spcBef>
                  <a:spcPct val="0"/>
                </a:spcBef>
              </a:pPr>
              <a:t>18</a:t>
            </a:fld>
            <a:endParaRPr lang="en-US" altLang="zh-TW" smtClean="0">
              <a:latin typeface="Times New Roman" pitchFamily="18" charset="0"/>
            </a:endParaRPr>
          </a:p>
        </p:txBody>
      </p:sp>
      <p:sp>
        <p:nvSpPr>
          <p:cNvPr id="238595" name="Rectangle 2"/>
          <p:cNvSpPr>
            <a:spLocks noGrp="1" noRot="1" noChangeAspect="1" noChangeArrowheads="1" noTextEdit="1"/>
          </p:cNvSpPr>
          <p:nvPr>
            <p:ph type="sldImg"/>
          </p:nvPr>
        </p:nvSpPr>
        <p:spPr>
          <a:xfrm>
            <a:off x="3324225" y="522288"/>
            <a:ext cx="3487738" cy="2617787"/>
          </a:xfrm>
          <a:ln/>
        </p:spPr>
      </p:sp>
      <p:sp>
        <p:nvSpPr>
          <p:cNvPr id="238596" name="Rectangle 3"/>
          <p:cNvSpPr>
            <a:spLocks noGrp="1" noChangeArrowheads="1"/>
          </p:cNvSpPr>
          <p:nvPr>
            <p:ph type="body" idx="1"/>
          </p:nvPr>
        </p:nvSpPr>
        <p:spPr>
          <a:xfrm>
            <a:off x="1348367" y="3312169"/>
            <a:ext cx="7437866" cy="31381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zh-TW"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19</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19</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20</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20</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4B06E3A4-80E6-41F0-AFB1-EF74FE838784}" type="slidenum">
              <a:rPr lang="en-US" altLang="zh-TW" sz="1300" smtClean="0"/>
              <a:pPr eaLnBrk="1" hangingPunct="1">
                <a:spcBef>
                  <a:spcPct val="20000"/>
                </a:spcBef>
              </a:pPr>
              <a:t>2</a:t>
            </a:fld>
            <a:endParaRPr lang="en-US" altLang="zh-TW" sz="130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21</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21</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22</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22</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23</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23</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24</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24</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25</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25</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26</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26</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27</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27</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28</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28</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F6DB7977-1C9D-4007-BEA8-9F1825B93324}" type="slidenum">
              <a:rPr lang="en-US" altLang="zh-TW" sz="1300" smtClean="0"/>
              <a:pPr eaLnBrk="1" hangingPunct="1">
                <a:spcBef>
                  <a:spcPct val="20000"/>
                </a:spcBef>
              </a:pPr>
              <a:t>29</a:t>
            </a:fld>
            <a:endParaRPr lang="en-US" altLang="zh-TW" sz="1300" smtClean="0"/>
          </a:p>
        </p:txBody>
      </p:sp>
      <p:sp>
        <p:nvSpPr>
          <p:cNvPr id="132099" name="Rectangle 2"/>
          <p:cNvSpPr>
            <a:spLocks noGrp="1" noRot="1" noChangeAspect="1" noChangeArrowheads="1" noTextEdit="1"/>
          </p:cNvSpPr>
          <p:nvPr>
            <p:ph type="sldImg"/>
          </p:nvPr>
        </p:nvSpPr>
        <p:spPr>
          <a:xfrm>
            <a:off x="3324225" y="522288"/>
            <a:ext cx="3490913" cy="2617787"/>
          </a:xfrm>
          <a:ln/>
        </p:spPr>
      </p:sp>
      <p:sp>
        <p:nvSpPr>
          <p:cNvPr id="132100" name="Rectangle 3"/>
          <p:cNvSpPr>
            <a:spLocks noGrp="1" noChangeArrowheads="1"/>
          </p:cNvSpPr>
          <p:nvPr>
            <p:ph type="body" idx="1"/>
          </p:nvPr>
        </p:nvSpPr>
        <p:spPr>
          <a:xfrm>
            <a:off x="1349375" y="3311525"/>
            <a:ext cx="7435850" cy="3138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txBox="1">
            <a:spLocks noGrp="1" noChangeArrowheads="1"/>
          </p:cNvSpPr>
          <p:nvPr/>
        </p:nvSpPr>
        <p:spPr bwMode="auto">
          <a:xfrm>
            <a:off x="5791202" y="6637341"/>
            <a:ext cx="4319588" cy="320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7" tIns="46908" rIns="93817" bIns="46908" anchor="b"/>
          <a:lstStyle>
            <a:lvl1pPr defTabSz="919163"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19163"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19163"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19163"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19163"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19163"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19163"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19163"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19163"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0"/>
              </a:spcBef>
            </a:pPr>
            <a:fld id="{4C5C201F-15F4-4536-BD10-BA9D27673F2E}" type="slidenum">
              <a:rPr lang="en-US" altLang="zh-TW">
                <a:latin typeface="Tahoma" pitchFamily="34" charset="0"/>
              </a:rPr>
              <a:pPr algn="r" eaLnBrk="1" hangingPunct="1">
                <a:spcBef>
                  <a:spcPct val="0"/>
                </a:spcBef>
              </a:pPr>
              <a:t>30</a:t>
            </a:fld>
            <a:endParaRPr lang="en-US" altLang="zh-TW">
              <a:latin typeface="Tahoma" pitchFamily="34" charset="0"/>
            </a:endParaRPr>
          </a:p>
        </p:txBody>
      </p:sp>
      <p:sp>
        <p:nvSpPr>
          <p:cNvPr id="146435" name="Rectangle 2"/>
          <p:cNvSpPr>
            <a:spLocks noGrp="1" noRot="1" noChangeAspect="1" noChangeArrowheads="1" noTextEdit="1"/>
          </p:cNvSpPr>
          <p:nvPr>
            <p:ph type="sldImg"/>
          </p:nvPr>
        </p:nvSpPr>
        <p:spPr>
          <a:xfrm>
            <a:off x="3328988" y="522288"/>
            <a:ext cx="3481387" cy="2613025"/>
          </a:xfrm>
          <a:ln/>
        </p:spPr>
      </p:sp>
      <p:sp>
        <p:nvSpPr>
          <p:cNvPr id="146436" name="Rectangle 3"/>
          <p:cNvSpPr>
            <a:spLocks noGrp="1" noChangeArrowheads="1"/>
          </p:cNvSpPr>
          <p:nvPr>
            <p:ph type="body" idx="1"/>
          </p:nvPr>
        </p:nvSpPr>
        <p:spPr>
          <a:xfrm>
            <a:off x="1012826" y="3309941"/>
            <a:ext cx="8108950" cy="314007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3</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3</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4</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4</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7900"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77900"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77900"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77900"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77900"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77900"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eaLnBrk="1" hangingPunct="1">
              <a:spcBef>
                <a:spcPct val="20000"/>
              </a:spcBef>
            </a:pPr>
            <a:fld id="{E1979D60-B450-40F0-838B-DAA866951FBF}" type="slidenum">
              <a:rPr lang="en-US" altLang="zh-TW" sz="1300" smtClean="0"/>
              <a:pPr eaLnBrk="1" hangingPunct="1">
                <a:spcBef>
                  <a:spcPct val="20000"/>
                </a:spcBef>
              </a:pPr>
              <a:t>5</a:t>
            </a:fld>
            <a:endParaRPr lang="en-US" altLang="zh-TW" sz="1300" smtClean="0"/>
          </a:p>
        </p:txBody>
      </p:sp>
      <p:sp>
        <p:nvSpPr>
          <p:cNvPr id="71683" name="Rectangle 7"/>
          <p:cNvSpPr txBox="1">
            <a:spLocks noGrp="1" noChangeArrowheads="1"/>
          </p:cNvSpPr>
          <p:nvPr/>
        </p:nvSpPr>
        <p:spPr bwMode="auto">
          <a:xfrm>
            <a:off x="5745163" y="6624638"/>
            <a:ext cx="4389437"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nchor="b"/>
          <a:lstStyle>
            <a:lvl1pPr defTabSz="955675" eaLnBrk="0" hangingPunct="0">
              <a:spcBef>
                <a:spcPct val="30000"/>
              </a:spcBef>
              <a:defRPr kumimoji="1" sz="1200">
                <a:solidFill>
                  <a:schemeClr val="tx1"/>
                </a:solidFill>
                <a:latin typeface="Times New Roman" pitchFamily="18" charset="0"/>
                <a:ea typeface="新細明體" pitchFamily="18" charset="-120"/>
              </a:defRPr>
            </a:lvl1pPr>
            <a:lvl2pPr marL="742950" indent="-285750" defTabSz="955675" eaLnBrk="0" hangingPunct="0">
              <a:spcBef>
                <a:spcPct val="30000"/>
              </a:spcBef>
              <a:defRPr kumimoji="1" sz="1200">
                <a:solidFill>
                  <a:schemeClr val="tx1"/>
                </a:solidFill>
                <a:latin typeface="Times New Roman" pitchFamily="18" charset="0"/>
                <a:ea typeface="新細明體" pitchFamily="18" charset="-120"/>
              </a:defRPr>
            </a:lvl2pPr>
            <a:lvl3pPr marL="1143000" indent="-228600" defTabSz="955675" eaLnBrk="0" hangingPunct="0">
              <a:spcBef>
                <a:spcPct val="30000"/>
              </a:spcBef>
              <a:defRPr kumimoji="1" sz="1200">
                <a:solidFill>
                  <a:schemeClr val="tx1"/>
                </a:solidFill>
                <a:latin typeface="Times New Roman" pitchFamily="18" charset="0"/>
                <a:ea typeface="新細明體" pitchFamily="18" charset="-120"/>
              </a:defRPr>
            </a:lvl3pPr>
            <a:lvl4pPr marL="1600200" indent="-228600" defTabSz="955675" eaLnBrk="0" hangingPunct="0">
              <a:spcBef>
                <a:spcPct val="30000"/>
              </a:spcBef>
              <a:defRPr kumimoji="1" sz="1200">
                <a:solidFill>
                  <a:schemeClr val="tx1"/>
                </a:solidFill>
                <a:latin typeface="Times New Roman" pitchFamily="18" charset="0"/>
                <a:ea typeface="新細明體" pitchFamily="18" charset="-120"/>
              </a:defRPr>
            </a:lvl4pPr>
            <a:lvl5pPr marL="2057400" indent="-228600" defTabSz="955675" eaLnBrk="0" hangingPunct="0">
              <a:spcBef>
                <a:spcPct val="30000"/>
              </a:spcBef>
              <a:defRPr kumimoji="1" sz="1200">
                <a:solidFill>
                  <a:schemeClr val="tx1"/>
                </a:solidFill>
                <a:latin typeface="Times New Roman" pitchFamily="18" charset="0"/>
                <a:ea typeface="新細明體" pitchFamily="18" charset="-120"/>
              </a:defRPr>
            </a:lvl5pPr>
            <a:lvl6pPr marL="25146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6pPr>
            <a:lvl7pPr marL="29718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7pPr>
            <a:lvl8pPr marL="34290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8pPr>
            <a:lvl9pPr marL="3886200" indent="-228600" defTabSz="955675" eaLnBrk="0" fontAlgn="base" hangingPunct="0">
              <a:spcBef>
                <a:spcPct val="30000"/>
              </a:spcBef>
              <a:spcAft>
                <a:spcPct val="0"/>
              </a:spcAft>
              <a:defRPr kumimoji="1" sz="1200">
                <a:solidFill>
                  <a:schemeClr val="tx1"/>
                </a:solidFill>
                <a:latin typeface="Times New Roman" pitchFamily="18" charset="0"/>
                <a:ea typeface="新細明體" pitchFamily="18" charset="-120"/>
              </a:defRPr>
            </a:lvl9pPr>
          </a:lstStyle>
          <a:p>
            <a:pPr algn="r" eaLnBrk="1" hangingPunct="1">
              <a:spcBef>
                <a:spcPct val="20000"/>
              </a:spcBef>
            </a:pPr>
            <a:fld id="{B58B2A29-9E36-464F-9719-03980A92C23F}" type="slidenum">
              <a:rPr lang="en-US" altLang="zh-TW" sz="1300"/>
              <a:pPr algn="r" eaLnBrk="1" hangingPunct="1">
                <a:spcBef>
                  <a:spcPct val="20000"/>
                </a:spcBef>
              </a:pPr>
              <a:t>5</a:t>
            </a:fld>
            <a:endParaRPr lang="en-US" altLang="zh-TW" sz="13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1350963" y="3311525"/>
            <a:ext cx="7432675" cy="3136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92" tIns="47747" rIns="95492" bIns="47747"/>
          <a:lstStyle/>
          <a:p>
            <a:endParaRPr lang="zh-TW" altLang="zh-TW"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925" eaLnBrk="0" hangingPunct="0">
              <a:spcBef>
                <a:spcPct val="30000"/>
              </a:spcBef>
              <a:defRPr kumimoji="1" sz="1200">
                <a:solidFill>
                  <a:schemeClr val="tx1"/>
                </a:solidFill>
                <a:latin typeface="Arial" charset="0"/>
                <a:ea typeface="新細明體" pitchFamily="18" charset="-120"/>
              </a:defRPr>
            </a:lvl1pPr>
            <a:lvl2pPr marL="758923" indent="-291894" defTabSz="938925" eaLnBrk="0" hangingPunct="0">
              <a:spcBef>
                <a:spcPct val="30000"/>
              </a:spcBef>
              <a:defRPr kumimoji="1" sz="1200">
                <a:solidFill>
                  <a:schemeClr val="tx1"/>
                </a:solidFill>
                <a:latin typeface="Arial" charset="0"/>
                <a:ea typeface="新細明體" pitchFamily="18" charset="-120"/>
              </a:defRPr>
            </a:lvl2pPr>
            <a:lvl3pPr marL="1167575" indent="-233515" defTabSz="938925" eaLnBrk="0" hangingPunct="0">
              <a:spcBef>
                <a:spcPct val="30000"/>
              </a:spcBef>
              <a:defRPr kumimoji="1" sz="1200">
                <a:solidFill>
                  <a:schemeClr val="tx1"/>
                </a:solidFill>
                <a:latin typeface="Arial" charset="0"/>
                <a:ea typeface="新細明體" pitchFamily="18" charset="-120"/>
              </a:defRPr>
            </a:lvl3pPr>
            <a:lvl4pPr marL="1634604" indent="-233515" defTabSz="938925" eaLnBrk="0" hangingPunct="0">
              <a:spcBef>
                <a:spcPct val="30000"/>
              </a:spcBef>
              <a:defRPr kumimoji="1" sz="1200">
                <a:solidFill>
                  <a:schemeClr val="tx1"/>
                </a:solidFill>
                <a:latin typeface="Arial" charset="0"/>
                <a:ea typeface="新細明體" pitchFamily="18" charset="-120"/>
              </a:defRPr>
            </a:lvl4pPr>
            <a:lvl5pPr marL="2101634" indent="-233515" defTabSz="938925" eaLnBrk="0" hangingPunct="0">
              <a:spcBef>
                <a:spcPct val="30000"/>
              </a:spcBef>
              <a:defRPr kumimoji="1" sz="1200">
                <a:solidFill>
                  <a:schemeClr val="tx1"/>
                </a:solidFill>
                <a:latin typeface="Arial" charset="0"/>
                <a:ea typeface="新細明體" pitchFamily="18" charset="-120"/>
              </a:defRPr>
            </a:lvl5pPr>
            <a:lvl6pPr marL="256866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6pPr>
            <a:lvl7pPr marL="303569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7pPr>
            <a:lvl8pPr marL="350272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8pPr>
            <a:lvl9pPr marL="3969753"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9pPr>
          </a:lstStyle>
          <a:p>
            <a:pPr eaLnBrk="1" hangingPunct="1">
              <a:spcBef>
                <a:spcPct val="0"/>
              </a:spcBef>
            </a:pPr>
            <a:fld id="{A0524396-5387-4732-BFF6-2679657FB72F}" type="slidenum">
              <a:rPr lang="en-US" altLang="zh-TW" smtClean="0">
                <a:latin typeface="Times New Roman" pitchFamily="18" charset="0"/>
              </a:rPr>
              <a:pPr eaLnBrk="1" hangingPunct="1">
                <a:spcBef>
                  <a:spcPct val="0"/>
                </a:spcBef>
              </a:pPr>
              <a:t>6</a:t>
            </a:fld>
            <a:endParaRPr lang="en-US" altLang="zh-TW" smtClean="0">
              <a:latin typeface="Times New Roman" pitchFamily="18" charset="0"/>
            </a:endParaRPr>
          </a:p>
        </p:txBody>
      </p:sp>
      <p:sp>
        <p:nvSpPr>
          <p:cNvPr id="238595" name="Rectangle 2"/>
          <p:cNvSpPr>
            <a:spLocks noGrp="1" noRot="1" noChangeAspect="1" noChangeArrowheads="1" noTextEdit="1"/>
          </p:cNvSpPr>
          <p:nvPr>
            <p:ph type="sldImg"/>
          </p:nvPr>
        </p:nvSpPr>
        <p:spPr>
          <a:xfrm>
            <a:off x="3324225" y="522288"/>
            <a:ext cx="3487738" cy="2617787"/>
          </a:xfrm>
          <a:ln/>
        </p:spPr>
      </p:sp>
      <p:sp>
        <p:nvSpPr>
          <p:cNvPr id="238596" name="Rectangle 3"/>
          <p:cNvSpPr>
            <a:spLocks noGrp="1" noChangeArrowheads="1"/>
          </p:cNvSpPr>
          <p:nvPr>
            <p:ph type="body" idx="1"/>
          </p:nvPr>
        </p:nvSpPr>
        <p:spPr>
          <a:xfrm>
            <a:off x="1348367" y="3312169"/>
            <a:ext cx="7437866" cy="31381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zh-TW"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925" eaLnBrk="0" hangingPunct="0">
              <a:spcBef>
                <a:spcPct val="30000"/>
              </a:spcBef>
              <a:defRPr kumimoji="1" sz="1200">
                <a:solidFill>
                  <a:schemeClr val="tx1"/>
                </a:solidFill>
                <a:latin typeface="Arial" charset="0"/>
                <a:ea typeface="新細明體" pitchFamily="18" charset="-120"/>
              </a:defRPr>
            </a:lvl1pPr>
            <a:lvl2pPr marL="758923" indent="-291894" defTabSz="938925" eaLnBrk="0" hangingPunct="0">
              <a:spcBef>
                <a:spcPct val="30000"/>
              </a:spcBef>
              <a:defRPr kumimoji="1" sz="1200">
                <a:solidFill>
                  <a:schemeClr val="tx1"/>
                </a:solidFill>
                <a:latin typeface="Arial" charset="0"/>
                <a:ea typeface="新細明體" pitchFamily="18" charset="-120"/>
              </a:defRPr>
            </a:lvl2pPr>
            <a:lvl3pPr marL="1167575" indent="-233515" defTabSz="938925" eaLnBrk="0" hangingPunct="0">
              <a:spcBef>
                <a:spcPct val="30000"/>
              </a:spcBef>
              <a:defRPr kumimoji="1" sz="1200">
                <a:solidFill>
                  <a:schemeClr val="tx1"/>
                </a:solidFill>
                <a:latin typeface="Arial" charset="0"/>
                <a:ea typeface="新細明體" pitchFamily="18" charset="-120"/>
              </a:defRPr>
            </a:lvl3pPr>
            <a:lvl4pPr marL="1634604" indent="-233515" defTabSz="938925" eaLnBrk="0" hangingPunct="0">
              <a:spcBef>
                <a:spcPct val="30000"/>
              </a:spcBef>
              <a:defRPr kumimoji="1" sz="1200">
                <a:solidFill>
                  <a:schemeClr val="tx1"/>
                </a:solidFill>
                <a:latin typeface="Arial" charset="0"/>
                <a:ea typeface="新細明體" pitchFamily="18" charset="-120"/>
              </a:defRPr>
            </a:lvl4pPr>
            <a:lvl5pPr marL="2101634" indent="-233515" defTabSz="938925" eaLnBrk="0" hangingPunct="0">
              <a:spcBef>
                <a:spcPct val="30000"/>
              </a:spcBef>
              <a:defRPr kumimoji="1" sz="1200">
                <a:solidFill>
                  <a:schemeClr val="tx1"/>
                </a:solidFill>
                <a:latin typeface="Arial" charset="0"/>
                <a:ea typeface="新細明體" pitchFamily="18" charset="-120"/>
              </a:defRPr>
            </a:lvl5pPr>
            <a:lvl6pPr marL="256866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6pPr>
            <a:lvl7pPr marL="303569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7pPr>
            <a:lvl8pPr marL="350272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8pPr>
            <a:lvl9pPr marL="3969753"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9pPr>
          </a:lstStyle>
          <a:p>
            <a:pPr eaLnBrk="1" hangingPunct="1">
              <a:spcBef>
                <a:spcPct val="0"/>
              </a:spcBef>
            </a:pPr>
            <a:fld id="{FE3BC9DC-97BE-4955-A0E2-1DDF0155E882}" type="slidenum">
              <a:rPr lang="en-US" altLang="zh-TW" smtClean="0">
                <a:latin typeface="Times New Roman" pitchFamily="18" charset="0"/>
              </a:rPr>
              <a:pPr eaLnBrk="1" hangingPunct="1">
                <a:spcBef>
                  <a:spcPct val="0"/>
                </a:spcBef>
              </a:pPr>
              <a:t>7</a:t>
            </a:fld>
            <a:endParaRPr lang="en-US" altLang="zh-TW" smtClean="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zh-TW"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925" eaLnBrk="0" hangingPunct="0">
              <a:spcBef>
                <a:spcPct val="30000"/>
              </a:spcBef>
              <a:defRPr kumimoji="1" sz="1200">
                <a:solidFill>
                  <a:schemeClr val="tx1"/>
                </a:solidFill>
                <a:latin typeface="Arial" charset="0"/>
                <a:ea typeface="新細明體" pitchFamily="18" charset="-120"/>
              </a:defRPr>
            </a:lvl1pPr>
            <a:lvl2pPr marL="758923" indent="-291894" defTabSz="938925" eaLnBrk="0" hangingPunct="0">
              <a:spcBef>
                <a:spcPct val="30000"/>
              </a:spcBef>
              <a:defRPr kumimoji="1" sz="1200">
                <a:solidFill>
                  <a:schemeClr val="tx1"/>
                </a:solidFill>
                <a:latin typeface="Arial" charset="0"/>
                <a:ea typeface="新細明體" pitchFamily="18" charset="-120"/>
              </a:defRPr>
            </a:lvl2pPr>
            <a:lvl3pPr marL="1167575" indent="-233515" defTabSz="938925" eaLnBrk="0" hangingPunct="0">
              <a:spcBef>
                <a:spcPct val="30000"/>
              </a:spcBef>
              <a:defRPr kumimoji="1" sz="1200">
                <a:solidFill>
                  <a:schemeClr val="tx1"/>
                </a:solidFill>
                <a:latin typeface="Arial" charset="0"/>
                <a:ea typeface="新細明體" pitchFamily="18" charset="-120"/>
              </a:defRPr>
            </a:lvl3pPr>
            <a:lvl4pPr marL="1634604" indent="-233515" defTabSz="938925" eaLnBrk="0" hangingPunct="0">
              <a:spcBef>
                <a:spcPct val="30000"/>
              </a:spcBef>
              <a:defRPr kumimoji="1" sz="1200">
                <a:solidFill>
                  <a:schemeClr val="tx1"/>
                </a:solidFill>
                <a:latin typeface="Arial" charset="0"/>
                <a:ea typeface="新細明體" pitchFamily="18" charset="-120"/>
              </a:defRPr>
            </a:lvl4pPr>
            <a:lvl5pPr marL="2101634" indent="-233515" defTabSz="938925" eaLnBrk="0" hangingPunct="0">
              <a:spcBef>
                <a:spcPct val="30000"/>
              </a:spcBef>
              <a:defRPr kumimoji="1" sz="1200">
                <a:solidFill>
                  <a:schemeClr val="tx1"/>
                </a:solidFill>
                <a:latin typeface="Arial" charset="0"/>
                <a:ea typeface="新細明體" pitchFamily="18" charset="-120"/>
              </a:defRPr>
            </a:lvl5pPr>
            <a:lvl6pPr marL="256866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6pPr>
            <a:lvl7pPr marL="303569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7pPr>
            <a:lvl8pPr marL="350272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8pPr>
            <a:lvl9pPr marL="3969753"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9pPr>
          </a:lstStyle>
          <a:p>
            <a:pPr eaLnBrk="1" hangingPunct="1">
              <a:spcBef>
                <a:spcPct val="0"/>
              </a:spcBef>
            </a:pPr>
            <a:fld id="{FE3BC9DC-97BE-4955-A0E2-1DDF0155E882}" type="slidenum">
              <a:rPr lang="en-US" altLang="zh-TW" smtClean="0">
                <a:latin typeface="Times New Roman" pitchFamily="18" charset="0"/>
              </a:rPr>
              <a:pPr eaLnBrk="1" hangingPunct="1">
                <a:spcBef>
                  <a:spcPct val="0"/>
                </a:spcBef>
              </a:pPr>
              <a:t>8</a:t>
            </a:fld>
            <a:endParaRPr lang="en-US" altLang="zh-TW" smtClean="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zh-TW"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925" eaLnBrk="0" hangingPunct="0">
              <a:spcBef>
                <a:spcPct val="30000"/>
              </a:spcBef>
              <a:defRPr kumimoji="1" sz="1200">
                <a:solidFill>
                  <a:schemeClr val="tx1"/>
                </a:solidFill>
                <a:latin typeface="Arial" charset="0"/>
                <a:ea typeface="新細明體" pitchFamily="18" charset="-120"/>
              </a:defRPr>
            </a:lvl1pPr>
            <a:lvl2pPr marL="758923" indent="-291894" defTabSz="938925" eaLnBrk="0" hangingPunct="0">
              <a:spcBef>
                <a:spcPct val="30000"/>
              </a:spcBef>
              <a:defRPr kumimoji="1" sz="1200">
                <a:solidFill>
                  <a:schemeClr val="tx1"/>
                </a:solidFill>
                <a:latin typeface="Arial" charset="0"/>
                <a:ea typeface="新細明體" pitchFamily="18" charset="-120"/>
              </a:defRPr>
            </a:lvl2pPr>
            <a:lvl3pPr marL="1167575" indent="-233515" defTabSz="938925" eaLnBrk="0" hangingPunct="0">
              <a:spcBef>
                <a:spcPct val="30000"/>
              </a:spcBef>
              <a:defRPr kumimoji="1" sz="1200">
                <a:solidFill>
                  <a:schemeClr val="tx1"/>
                </a:solidFill>
                <a:latin typeface="Arial" charset="0"/>
                <a:ea typeface="新細明體" pitchFamily="18" charset="-120"/>
              </a:defRPr>
            </a:lvl3pPr>
            <a:lvl4pPr marL="1634604" indent="-233515" defTabSz="938925" eaLnBrk="0" hangingPunct="0">
              <a:spcBef>
                <a:spcPct val="30000"/>
              </a:spcBef>
              <a:defRPr kumimoji="1" sz="1200">
                <a:solidFill>
                  <a:schemeClr val="tx1"/>
                </a:solidFill>
                <a:latin typeface="Arial" charset="0"/>
                <a:ea typeface="新細明體" pitchFamily="18" charset="-120"/>
              </a:defRPr>
            </a:lvl4pPr>
            <a:lvl5pPr marL="2101634" indent="-233515" defTabSz="938925" eaLnBrk="0" hangingPunct="0">
              <a:spcBef>
                <a:spcPct val="30000"/>
              </a:spcBef>
              <a:defRPr kumimoji="1" sz="1200">
                <a:solidFill>
                  <a:schemeClr val="tx1"/>
                </a:solidFill>
                <a:latin typeface="Arial" charset="0"/>
                <a:ea typeface="新細明體" pitchFamily="18" charset="-120"/>
              </a:defRPr>
            </a:lvl5pPr>
            <a:lvl6pPr marL="256866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6pPr>
            <a:lvl7pPr marL="303569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7pPr>
            <a:lvl8pPr marL="3502724"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8pPr>
            <a:lvl9pPr marL="3969753" indent="-233515" defTabSz="938925" eaLnBrk="0" fontAlgn="base" hangingPunct="0">
              <a:spcBef>
                <a:spcPct val="30000"/>
              </a:spcBef>
              <a:spcAft>
                <a:spcPct val="0"/>
              </a:spcAft>
              <a:defRPr kumimoji="1" sz="1200">
                <a:solidFill>
                  <a:schemeClr val="tx1"/>
                </a:solidFill>
                <a:latin typeface="Arial" charset="0"/>
                <a:ea typeface="新細明體" pitchFamily="18" charset="-120"/>
              </a:defRPr>
            </a:lvl9pPr>
          </a:lstStyle>
          <a:p>
            <a:pPr eaLnBrk="1" hangingPunct="1">
              <a:spcBef>
                <a:spcPct val="0"/>
              </a:spcBef>
            </a:pPr>
            <a:fld id="{FE3BC9DC-97BE-4955-A0E2-1DDF0155E882}" type="slidenum">
              <a:rPr lang="en-US" altLang="zh-TW" smtClean="0">
                <a:latin typeface="Times New Roman" pitchFamily="18" charset="0"/>
              </a:rPr>
              <a:pPr eaLnBrk="1" hangingPunct="1">
                <a:spcBef>
                  <a:spcPct val="0"/>
                </a:spcBef>
              </a:pPr>
              <a:t>9</a:t>
            </a:fld>
            <a:endParaRPr lang="en-US" altLang="zh-TW" smtClean="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8"/>
          <p:cNvSpPr>
            <a:spLocks noGrp="1" noChangeArrowheads="1"/>
          </p:cNvSpPr>
          <p:nvPr>
            <p:ph type="dt" sz="half" idx="10"/>
          </p:nvPr>
        </p:nvSpPr>
        <p:spPr>
          <a:ln/>
        </p:spPr>
        <p:txBody>
          <a:bodyPr/>
          <a:lstStyle>
            <a:lvl1pPr>
              <a:defRPr/>
            </a:lvl1pPr>
          </a:lstStyle>
          <a:p>
            <a:pPr>
              <a:defRPr/>
            </a:pPr>
            <a:fld id="{3E332EDE-ECFF-4534-9335-316F26874790}" type="datetime1">
              <a:rPr lang="zh-TW" altLang="en-US" smtClean="0"/>
              <a:t>2018/11/9</a:t>
            </a:fld>
            <a:endParaRPr lang="en-US" altLang="zh-TW"/>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0"/>
          <p:cNvSpPr>
            <a:spLocks noGrp="1" noChangeArrowheads="1"/>
          </p:cNvSpPr>
          <p:nvPr>
            <p:ph type="sldNum" sz="quarter" idx="12"/>
          </p:nvPr>
        </p:nvSpPr>
        <p:spPr>
          <a:ln/>
        </p:spPr>
        <p:txBody>
          <a:bodyPr/>
          <a:lstStyle>
            <a:lvl1pPr>
              <a:defRPr/>
            </a:lvl1pPr>
          </a:lstStyle>
          <a:p>
            <a:pPr>
              <a:defRPr/>
            </a:pPr>
            <a:fld id="{08627FD0-BD19-4F3B-AF1C-79CEB5776BBC}" type="slidenum">
              <a:rPr lang="en-US" altLang="zh-TW"/>
              <a:pPr>
                <a:defRPr/>
              </a:pPr>
              <a:t>‹#›</a:t>
            </a:fld>
            <a:endParaRPr lang="en-US" altLang="zh-TW"/>
          </a:p>
        </p:txBody>
      </p:sp>
    </p:spTree>
    <p:extLst>
      <p:ext uri="{BB962C8B-B14F-4D97-AF65-F5344CB8AC3E}">
        <p14:creationId xmlns:p14="http://schemas.microsoft.com/office/powerpoint/2010/main" val="118498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02425" y="301625"/>
            <a:ext cx="1981200" cy="564038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755650" y="301625"/>
            <a:ext cx="5794375" cy="564038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8"/>
          <p:cNvSpPr>
            <a:spLocks noGrp="1" noChangeArrowheads="1"/>
          </p:cNvSpPr>
          <p:nvPr>
            <p:ph type="dt" sz="half" idx="10"/>
          </p:nvPr>
        </p:nvSpPr>
        <p:spPr>
          <a:ln/>
        </p:spPr>
        <p:txBody>
          <a:bodyPr/>
          <a:lstStyle>
            <a:lvl1pPr>
              <a:defRPr/>
            </a:lvl1pPr>
          </a:lstStyle>
          <a:p>
            <a:pPr>
              <a:defRPr/>
            </a:pPr>
            <a:fld id="{43238406-87F1-4CC1-A816-9ED55E79AEB1}" type="datetime1">
              <a:rPr lang="zh-TW" altLang="en-US" smtClean="0"/>
              <a:t>2018/11/9</a:t>
            </a:fld>
            <a:endParaRPr lang="en-US" altLang="zh-TW"/>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0"/>
          <p:cNvSpPr>
            <a:spLocks noGrp="1" noChangeArrowheads="1"/>
          </p:cNvSpPr>
          <p:nvPr>
            <p:ph type="sldNum" sz="quarter" idx="12"/>
          </p:nvPr>
        </p:nvSpPr>
        <p:spPr>
          <a:ln/>
        </p:spPr>
        <p:txBody>
          <a:bodyPr/>
          <a:lstStyle>
            <a:lvl1pPr>
              <a:defRPr sz="1200"/>
            </a:lvl1pPr>
          </a:lstStyle>
          <a:p>
            <a:pPr>
              <a:defRPr/>
            </a:pPr>
            <a:fld id="{BAC7854A-685D-43CD-92A3-58475641240B}" type="slidenum">
              <a:rPr lang="en-US" altLang="zh-TW" smtClean="0"/>
              <a:pPr>
                <a:defRPr/>
              </a:pPr>
              <a:t>‹#›</a:t>
            </a:fld>
            <a:endParaRPr lang="en-US" altLang="zh-TW"/>
          </a:p>
        </p:txBody>
      </p:sp>
    </p:spTree>
    <p:extLst>
      <p:ext uri="{BB962C8B-B14F-4D97-AF65-F5344CB8AC3E}">
        <p14:creationId xmlns:p14="http://schemas.microsoft.com/office/powerpoint/2010/main" val="4262250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755650" y="301625"/>
            <a:ext cx="7927975" cy="823913"/>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971550" y="1827213"/>
            <a:ext cx="3779838"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903788" y="1827213"/>
            <a:ext cx="3779837"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8"/>
          <p:cNvSpPr>
            <a:spLocks noGrp="1" noChangeArrowheads="1"/>
          </p:cNvSpPr>
          <p:nvPr>
            <p:ph type="dt" sz="half" idx="10"/>
          </p:nvPr>
        </p:nvSpPr>
        <p:spPr>
          <a:ln/>
        </p:spPr>
        <p:txBody>
          <a:bodyPr/>
          <a:lstStyle>
            <a:lvl1pPr>
              <a:defRPr/>
            </a:lvl1pPr>
          </a:lstStyle>
          <a:p>
            <a:pPr>
              <a:defRPr/>
            </a:pPr>
            <a:fld id="{3F52FC1E-B601-4DA8-83E8-4BD7DC551FBD}" type="datetime1">
              <a:rPr lang="zh-TW" altLang="en-US" smtClean="0"/>
              <a:t>2018/11/9</a:t>
            </a:fld>
            <a:endParaRPr lang="en-US" altLang="zh-TW"/>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0"/>
          <p:cNvSpPr>
            <a:spLocks noGrp="1" noChangeArrowheads="1"/>
          </p:cNvSpPr>
          <p:nvPr>
            <p:ph type="sldNum" sz="quarter" idx="12"/>
          </p:nvPr>
        </p:nvSpPr>
        <p:spPr>
          <a:ln/>
        </p:spPr>
        <p:txBody>
          <a:bodyPr/>
          <a:lstStyle>
            <a:lvl1pPr>
              <a:defRPr sz="1200"/>
            </a:lvl1pPr>
          </a:lstStyle>
          <a:p>
            <a:pPr>
              <a:defRPr/>
            </a:pPr>
            <a:fld id="{DF7F2C7A-A687-4ABE-9AF1-544315945589}" type="slidenum">
              <a:rPr lang="en-US" altLang="zh-TW" smtClean="0"/>
              <a:pPr>
                <a:defRPr/>
              </a:pPr>
              <a:t>‹#›</a:t>
            </a:fld>
            <a:endParaRPr lang="en-US" altLang="zh-TW"/>
          </a:p>
        </p:txBody>
      </p:sp>
    </p:spTree>
    <p:extLst>
      <p:ext uri="{BB962C8B-B14F-4D97-AF65-F5344CB8AC3E}">
        <p14:creationId xmlns:p14="http://schemas.microsoft.com/office/powerpoint/2010/main" val="383463685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755650" y="301625"/>
            <a:ext cx="7927975" cy="823913"/>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971550" y="1827213"/>
            <a:ext cx="7712075" cy="4114800"/>
          </a:xfrm>
        </p:spPr>
        <p:txBody>
          <a:bodyPr/>
          <a:lstStyle/>
          <a:p>
            <a:pPr lvl="0"/>
            <a:endParaRPr lang="zh-TW" altLang="en-US" noProof="0" smtClean="0"/>
          </a:p>
        </p:txBody>
      </p:sp>
      <p:sp>
        <p:nvSpPr>
          <p:cNvPr id="4" name="Rectangle 8"/>
          <p:cNvSpPr>
            <a:spLocks noGrp="1" noChangeArrowheads="1"/>
          </p:cNvSpPr>
          <p:nvPr>
            <p:ph type="dt" sz="half" idx="10"/>
          </p:nvPr>
        </p:nvSpPr>
        <p:spPr>
          <a:ln/>
        </p:spPr>
        <p:txBody>
          <a:bodyPr/>
          <a:lstStyle>
            <a:lvl1pPr>
              <a:defRPr/>
            </a:lvl1pPr>
          </a:lstStyle>
          <a:p>
            <a:pPr>
              <a:defRPr/>
            </a:pPr>
            <a:fld id="{D06592D6-E614-4980-9DD6-734A279A094E}" type="datetime1">
              <a:rPr lang="zh-TW" altLang="en-US" smtClean="0"/>
              <a:t>2018/11/9</a:t>
            </a:fld>
            <a:endParaRPr lang="en-US" altLang="zh-TW"/>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0"/>
          <p:cNvSpPr>
            <a:spLocks noGrp="1" noChangeArrowheads="1"/>
          </p:cNvSpPr>
          <p:nvPr>
            <p:ph type="sldNum" sz="quarter" idx="12"/>
          </p:nvPr>
        </p:nvSpPr>
        <p:spPr>
          <a:ln/>
        </p:spPr>
        <p:txBody>
          <a:bodyPr/>
          <a:lstStyle>
            <a:lvl1pPr>
              <a:defRPr sz="1200"/>
            </a:lvl1pPr>
          </a:lstStyle>
          <a:p>
            <a:pPr>
              <a:defRPr/>
            </a:pPr>
            <a:fld id="{74C430C0-1193-487F-8251-2A7A3BA30F63}" type="slidenum">
              <a:rPr lang="en-US" altLang="zh-TW" smtClean="0"/>
              <a:pPr>
                <a:defRPr/>
              </a:pPr>
              <a:t>‹#›</a:t>
            </a:fld>
            <a:endParaRPr lang="en-US" altLang="zh-TW"/>
          </a:p>
        </p:txBody>
      </p:sp>
    </p:spTree>
    <p:extLst>
      <p:ext uri="{BB962C8B-B14F-4D97-AF65-F5344CB8AC3E}">
        <p14:creationId xmlns:p14="http://schemas.microsoft.com/office/powerpoint/2010/main" val="387010050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755650" y="301625"/>
            <a:ext cx="7927975" cy="56403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8"/>
          <p:cNvSpPr>
            <a:spLocks noGrp="1" noChangeArrowheads="1"/>
          </p:cNvSpPr>
          <p:nvPr>
            <p:ph type="dt" sz="half" idx="10"/>
          </p:nvPr>
        </p:nvSpPr>
        <p:spPr>
          <a:ln/>
        </p:spPr>
        <p:txBody>
          <a:bodyPr/>
          <a:lstStyle>
            <a:lvl1pPr>
              <a:defRPr/>
            </a:lvl1pPr>
          </a:lstStyle>
          <a:p>
            <a:pPr>
              <a:defRPr/>
            </a:pPr>
            <a:fld id="{F91139CA-D8B8-4965-9AA6-7E116CF5C4F2}" type="datetime1">
              <a:rPr lang="zh-TW" altLang="en-US" smtClean="0"/>
              <a:t>2018/11/9</a:t>
            </a:fld>
            <a:endParaRPr lang="en-US" altLang="zh-TW"/>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10"/>
          <p:cNvSpPr>
            <a:spLocks noGrp="1" noChangeArrowheads="1"/>
          </p:cNvSpPr>
          <p:nvPr>
            <p:ph type="sldNum" sz="quarter" idx="12"/>
          </p:nvPr>
        </p:nvSpPr>
        <p:spPr>
          <a:ln/>
        </p:spPr>
        <p:txBody>
          <a:bodyPr/>
          <a:lstStyle>
            <a:lvl1pPr>
              <a:defRPr sz="1200"/>
            </a:lvl1pPr>
          </a:lstStyle>
          <a:p>
            <a:pPr>
              <a:defRPr/>
            </a:pPr>
            <a:fld id="{CA169FA1-B776-47AB-ADC6-7CC861572E0A}" type="slidenum">
              <a:rPr lang="en-US" altLang="zh-TW" smtClean="0"/>
              <a:pPr>
                <a:defRPr/>
              </a:pPr>
              <a:t>‹#›</a:t>
            </a:fld>
            <a:endParaRPr lang="en-US" altLang="zh-TW"/>
          </a:p>
        </p:txBody>
      </p:sp>
    </p:spTree>
    <p:extLst>
      <p:ext uri="{BB962C8B-B14F-4D97-AF65-F5344CB8AC3E}">
        <p14:creationId xmlns:p14="http://schemas.microsoft.com/office/powerpoint/2010/main" val="15039717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8"/>
          <p:cNvSpPr>
            <a:spLocks noGrp="1" noChangeArrowheads="1"/>
          </p:cNvSpPr>
          <p:nvPr>
            <p:ph type="dt" sz="half" idx="10"/>
          </p:nvPr>
        </p:nvSpPr>
        <p:spPr>
          <a:ln/>
        </p:spPr>
        <p:txBody>
          <a:bodyPr/>
          <a:lstStyle>
            <a:lvl1pPr>
              <a:defRPr/>
            </a:lvl1pPr>
          </a:lstStyle>
          <a:p>
            <a:pPr>
              <a:defRPr/>
            </a:pPr>
            <a:fld id="{8B48FF68-930E-446F-9B83-A87A731178FE}" type="datetime1">
              <a:rPr lang="zh-TW" altLang="en-US" smtClean="0"/>
              <a:t>2018/11/9</a:t>
            </a:fld>
            <a:endParaRPr lang="en-US" altLang="zh-TW"/>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0"/>
          <p:cNvSpPr>
            <a:spLocks noGrp="1" noChangeArrowheads="1"/>
          </p:cNvSpPr>
          <p:nvPr>
            <p:ph type="sldNum" sz="quarter" idx="12"/>
          </p:nvPr>
        </p:nvSpPr>
        <p:spPr>
          <a:ln/>
        </p:spPr>
        <p:txBody>
          <a:bodyPr/>
          <a:lstStyle>
            <a:lvl1pPr>
              <a:defRPr/>
            </a:lvl1pPr>
          </a:lstStyle>
          <a:p>
            <a:pPr>
              <a:defRPr/>
            </a:pPr>
            <a:fld id="{C54B08D1-9B58-4075-84FC-EF89FBDD739B}" type="slidenum">
              <a:rPr lang="en-US" altLang="zh-TW"/>
              <a:pPr>
                <a:defRPr/>
              </a:pPr>
              <a:t>‹#›</a:t>
            </a:fld>
            <a:endParaRPr lang="en-US" altLang="zh-TW"/>
          </a:p>
        </p:txBody>
      </p:sp>
    </p:spTree>
    <p:extLst>
      <p:ext uri="{BB962C8B-B14F-4D97-AF65-F5344CB8AC3E}">
        <p14:creationId xmlns:p14="http://schemas.microsoft.com/office/powerpoint/2010/main" val="1652789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971550" y="1827213"/>
            <a:ext cx="37798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903788" y="1827213"/>
            <a:ext cx="37798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8"/>
          <p:cNvSpPr>
            <a:spLocks noGrp="1" noChangeArrowheads="1"/>
          </p:cNvSpPr>
          <p:nvPr>
            <p:ph type="dt" sz="half" idx="10"/>
          </p:nvPr>
        </p:nvSpPr>
        <p:spPr>
          <a:ln/>
        </p:spPr>
        <p:txBody>
          <a:bodyPr/>
          <a:lstStyle>
            <a:lvl1pPr>
              <a:defRPr/>
            </a:lvl1pPr>
          </a:lstStyle>
          <a:p>
            <a:pPr>
              <a:defRPr/>
            </a:pPr>
            <a:fld id="{2AF3C4AE-910E-453C-85D9-9B292EE64999}" type="datetime1">
              <a:rPr lang="zh-TW" altLang="en-US" smtClean="0"/>
              <a:t>2018/11/9</a:t>
            </a:fld>
            <a:endParaRPr lang="en-US" altLang="zh-TW"/>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0"/>
          <p:cNvSpPr>
            <a:spLocks noGrp="1" noChangeArrowheads="1"/>
          </p:cNvSpPr>
          <p:nvPr>
            <p:ph type="sldNum" sz="quarter" idx="12"/>
          </p:nvPr>
        </p:nvSpPr>
        <p:spPr>
          <a:ln/>
        </p:spPr>
        <p:txBody>
          <a:bodyPr/>
          <a:lstStyle>
            <a:lvl1pPr>
              <a:defRPr/>
            </a:lvl1pPr>
          </a:lstStyle>
          <a:p>
            <a:pPr>
              <a:defRPr/>
            </a:pPr>
            <a:fld id="{519DD625-FF70-4B46-91CF-BD65B590A3BB}" type="slidenum">
              <a:rPr lang="en-US" altLang="zh-TW"/>
              <a:pPr>
                <a:defRPr/>
              </a:pPr>
              <a:t>‹#›</a:t>
            </a:fld>
            <a:endParaRPr lang="en-US" altLang="zh-TW"/>
          </a:p>
        </p:txBody>
      </p:sp>
    </p:spTree>
    <p:extLst>
      <p:ext uri="{BB962C8B-B14F-4D97-AF65-F5344CB8AC3E}">
        <p14:creationId xmlns:p14="http://schemas.microsoft.com/office/powerpoint/2010/main" val="248044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8"/>
          <p:cNvSpPr>
            <a:spLocks noGrp="1" noChangeArrowheads="1"/>
          </p:cNvSpPr>
          <p:nvPr>
            <p:ph type="dt" sz="half" idx="10"/>
          </p:nvPr>
        </p:nvSpPr>
        <p:spPr>
          <a:ln/>
        </p:spPr>
        <p:txBody>
          <a:bodyPr/>
          <a:lstStyle>
            <a:lvl1pPr>
              <a:defRPr/>
            </a:lvl1pPr>
          </a:lstStyle>
          <a:p>
            <a:pPr>
              <a:defRPr/>
            </a:pPr>
            <a:fld id="{1E428DF9-7116-4868-BA18-44307A1188DB}" type="datetime1">
              <a:rPr lang="zh-TW" altLang="en-US" smtClean="0"/>
              <a:t>2018/11/9</a:t>
            </a:fld>
            <a:endParaRPr lang="en-US" altLang="zh-TW"/>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10"/>
          <p:cNvSpPr>
            <a:spLocks noGrp="1" noChangeArrowheads="1"/>
          </p:cNvSpPr>
          <p:nvPr>
            <p:ph type="sldNum" sz="quarter" idx="12"/>
          </p:nvPr>
        </p:nvSpPr>
        <p:spPr>
          <a:ln/>
        </p:spPr>
        <p:txBody>
          <a:bodyPr/>
          <a:lstStyle>
            <a:lvl1pPr>
              <a:defRPr/>
            </a:lvl1pPr>
          </a:lstStyle>
          <a:p>
            <a:pPr>
              <a:defRPr/>
            </a:pPr>
            <a:fld id="{1208A912-F916-415C-BD75-CBE3515AC4C4}" type="slidenum">
              <a:rPr lang="en-US" altLang="zh-TW"/>
              <a:pPr>
                <a:defRPr/>
              </a:pPr>
              <a:t>‹#›</a:t>
            </a:fld>
            <a:endParaRPr lang="en-US" altLang="zh-TW"/>
          </a:p>
        </p:txBody>
      </p:sp>
    </p:spTree>
    <p:extLst>
      <p:ext uri="{BB962C8B-B14F-4D97-AF65-F5344CB8AC3E}">
        <p14:creationId xmlns:p14="http://schemas.microsoft.com/office/powerpoint/2010/main" val="1693066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8"/>
          <p:cNvSpPr>
            <a:spLocks noGrp="1" noChangeArrowheads="1"/>
          </p:cNvSpPr>
          <p:nvPr>
            <p:ph type="dt" sz="half" idx="10"/>
          </p:nvPr>
        </p:nvSpPr>
        <p:spPr>
          <a:ln/>
        </p:spPr>
        <p:txBody>
          <a:bodyPr/>
          <a:lstStyle>
            <a:lvl1pPr>
              <a:defRPr/>
            </a:lvl1pPr>
          </a:lstStyle>
          <a:p>
            <a:pPr>
              <a:defRPr/>
            </a:pPr>
            <a:fld id="{DB823A92-F7D9-4101-9515-529EF073A6F7}" type="datetime1">
              <a:rPr lang="zh-TW" altLang="en-US" smtClean="0"/>
              <a:t>2018/11/9</a:t>
            </a:fld>
            <a:endParaRPr lang="en-US" altLang="zh-TW"/>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10"/>
          <p:cNvSpPr>
            <a:spLocks noGrp="1" noChangeArrowheads="1"/>
          </p:cNvSpPr>
          <p:nvPr>
            <p:ph type="sldNum" sz="quarter" idx="12"/>
          </p:nvPr>
        </p:nvSpPr>
        <p:spPr>
          <a:ln/>
        </p:spPr>
        <p:txBody>
          <a:bodyPr/>
          <a:lstStyle>
            <a:lvl1pPr>
              <a:defRPr/>
            </a:lvl1pPr>
          </a:lstStyle>
          <a:p>
            <a:pPr>
              <a:defRPr/>
            </a:pPr>
            <a:fld id="{AD3430AA-2DDF-4781-BCB7-8E0A94F133BA}" type="slidenum">
              <a:rPr lang="en-US" altLang="zh-TW"/>
              <a:pPr>
                <a:defRPr/>
              </a:pPr>
              <a:t>‹#›</a:t>
            </a:fld>
            <a:endParaRPr lang="en-US" altLang="zh-TW"/>
          </a:p>
        </p:txBody>
      </p:sp>
    </p:spTree>
    <p:extLst>
      <p:ext uri="{BB962C8B-B14F-4D97-AF65-F5344CB8AC3E}">
        <p14:creationId xmlns:p14="http://schemas.microsoft.com/office/powerpoint/2010/main" val="1948711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2356944D-C962-4937-8220-3542C73DF527}" type="datetime1">
              <a:rPr lang="zh-TW" altLang="en-US" smtClean="0"/>
              <a:t>2018/11/9</a:t>
            </a:fld>
            <a:endParaRPr lang="en-US" altLang="zh-TW"/>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10"/>
          <p:cNvSpPr>
            <a:spLocks noGrp="1" noChangeArrowheads="1"/>
          </p:cNvSpPr>
          <p:nvPr>
            <p:ph type="sldNum" sz="quarter" idx="12"/>
          </p:nvPr>
        </p:nvSpPr>
        <p:spPr>
          <a:ln/>
        </p:spPr>
        <p:txBody>
          <a:bodyPr/>
          <a:lstStyle>
            <a:lvl1pPr>
              <a:defRPr/>
            </a:lvl1pPr>
          </a:lstStyle>
          <a:p>
            <a:pPr>
              <a:defRPr/>
            </a:pPr>
            <a:fld id="{D276F921-ADF5-4A39-8527-5CD1DA0F9304}" type="slidenum">
              <a:rPr lang="en-US" altLang="zh-TW"/>
              <a:pPr>
                <a:defRPr/>
              </a:pPr>
              <a:t>‹#›</a:t>
            </a:fld>
            <a:endParaRPr lang="en-US" altLang="zh-TW"/>
          </a:p>
        </p:txBody>
      </p:sp>
    </p:spTree>
    <p:extLst>
      <p:ext uri="{BB962C8B-B14F-4D97-AF65-F5344CB8AC3E}">
        <p14:creationId xmlns:p14="http://schemas.microsoft.com/office/powerpoint/2010/main" val="236433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8"/>
          <p:cNvSpPr>
            <a:spLocks noGrp="1" noChangeArrowheads="1"/>
          </p:cNvSpPr>
          <p:nvPr>
            <p:ph type="dt" sz="half" idx="10"/>
          </p:nvPr>
        </p:nvSpPr>
        <p:spPr>
          <a:ln/>
        </p:spPr>
        <p:txBody>
          <a:bodyPr/>
          <a:lstStyle>
            <a:lvl1pPr>
              <a:defRPr/>
            </a:lvl1pPr>
          </a:lstStyle>
          <a:p>
            <a:pPr>
              <a:defRPr/>
            </a:pPr>
            <a:fld id="{C04F7A46-8E3A-4FEF-A901-57312EDC4FFB}" type="datetime1">
              <a:rPr lang="zh-TW" altLang="en-US" smtClean="0"/>
              <a:t>2018/11/9</a:t>
            </a:fld>
            <a:endParaRPr lang="en-US" altLang="zh-TW"/>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0"/>
          <p:cNvSpPr>
            <a:spLocks noGrp="1" noChangeArrowheads="1"/>
          </p:cNvSpPr>
          <p:nvPr>
            <p:ph type="sldNum" sz="quarter" idx="12"/>
          </p:nvPr>
        </p:nvSpPr>
        <p:spPr>
          <a:ln/>
        </p:spPr>
        <p:txBody>
          <a:bodyPr/>
          <a:lstStyle>
            <a:lvl1pPr>
              <a:defRPr/>
            </a:lvl1pPr>
          </a:lstStyle>
          <a:p>
            <a:pPr>
              <a:defRPr/>
            </a:pPr>
            <a:fld id="{AD5BDE2A-8161-40C6-9984-F20839361BA5}" type="slidenum">
              <a:rPr lang="en-US" altLang="zh-TW"/>
              <a:pPr>
                <a:defRPr/>
              </a:pPr>
              <a:t>‹#›</a:t>
            </a:fld>
            <a:endParaRPr lang="en-US" altLang="zh-TW"/>
          </a:p>
        </p:txBody>
      </p:sp>
    </p:spTree>
    <p:extLst>
      <p:ext uri="{BB962C8B-B14F-4D97-AF65-F5344CB8AC3E}">
        <p14:creationId xmlns:p14="http://schemas.microsoft.com/office/powerpoint/2010/main" val="330393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8"/>
          <p:cNvSpPr>
            <a:spLocks noGrp="1" noChangeArrowheads="1"/>
          </p:cNvSpPr>
          <p:nvPr>
            <p:ph type="dt" sz="half" idx="10"/>
          </p:nvPr>
        </p:nvSpPr>
        <p:spPr>
          <a:ln/>
        </p:spPr>
        <p:txBody>
          <a:bodyPr/>
          <a:lstStyle>
            <a:lvl1pPr>
              <a:defRPr/>
            </a:lvl1pPr>
          </a:lstStyle>
          <a:p>
            <a:pPr>
              <a:defRPr/>
            </a:pPr>
            <a:fld id="{64AAB27E-A2D9-4442-9C6C-9525BF6C524B}" type="datetime1">
              <a:rPr lang="zh-TW" altLang="en-US" smtClean="0"/>
              <a:t>2018/11/9</a:t>
            </a:fld>
            <a:endParaRPr lang="en-US" altLang="zh-TW"/>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0"/>
          <p:cNvSpPr>
            <a:spLocks noGrp="1" noChangeArrowheads="1"/>
          </p:cNvSpPr>
          <p:nvPr>
            <p:ph type="sldNum" sz="quarter" idx="12"/>
          </p:nvPr>
        </p:nvSpPr>
        <p:spPr>
          <a:ln/>
        </p:spPr>
        <p:txBody>
          <a:bodyPr/>
          <a:lstStyle>
            <a:lvl1pPr>
              <a:defRPr/>
            </a:lvl1pPr>
          </a:lstStyle>
          <a:p>
            <a:pPr>
              <a:defRPr/>
            </a:pPr>
            <a:fld id="{F9F112A4-971C-4D94-900B-5B367DA575BE}" type="slidenum">
              <a:rPr lang="en-US" altLang="zh-TW"/>
              <a:pPr>
                <a:defRPr/>
              </a:pPr>
              <a:t>‹#›</a:t>
            </a:fld>
            <a:endParaRPr lang="en-US" altLang="zh-TW"/>
          </a:p>
        </p:txBody>
      </p:sp>
    </p:spTree>
    <p:extLst>
      <p:ext uri="{BB962C8B-B14F-4D97-AF65-F5344CB8AC3E}">
        <p14:creationId xmlns:p14="http://schemas.microsoft.com/office/powerpoint/2010/main" val="362542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8"/>
          <p:cNvSpPr>
            <a:spLocks noGrp="1" noChangeArrowheads="1"/>
          </p:cNvSpPr>
          <p:nvPr>
            <p:ph type="dt" sz="half" idx="10"/>
          </p:nvPr>
        </p:nvSpPr>
        <p:spPr>
          <a:ln/>
        </p:spPr>
        <p:txBody>
          <a:bodyPr/>
          <a:lstStyle>
            <a:lvl1pPr>
              <a:defRPr/>
            </a:lvl1pPr>
          </a:lstStyle>
          <a:p>
            <a:pPr>
              <a:defRPr/>
            </a:pPr>
            <a:fld id="{C44CAFF2-B33A-42BF-B861-C567EC58382A}" type="datetime1">
              <a:rPr lang="zh-TW" altLang="en-US" smtClean="0"/>
              <a:t>2018/11/9</a:t>
            </a:fld>
            <a:endParaRPr lang="en-US" altLang="zh-TW"/>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0"/>
          <p:cNvSpPr>
            <a:spLocks noGrp="1" noChangeArrowheads="1"/>
          </p:cNvSpPr>
          <p:nvPr>
            <p:ph type="sldNum" sz="quarter" idx="12"/>
          </p:nvPr>
        </p:nvSpPr>
        <p:spPr>
          <a:ln/>
        </p:spPr>
        <p:txBody>
          <a:bodyPr/>
          <a:lstStyle>
            <a:lvl1pPr>
              <a:defRPr sz="1200"/>
            </a:lvl1pPr>
          </a:lstStyle>
          <a:p>
            <a:pPr>
              <a:defRPr/>
            </a:pPr>
            <a:fld id="{6732E8CB-D17E-467C-B0DE-49B6E42E60DD}" type="slidenum">
              <a:rPr lang="en-US" altLang="zh-TW" smtClean="0"/>
              <a:t>‹#›</a:t>
            </a:fld>
            <a:endParaRPr lang="en-US" altLang="zh-TW" dirty="0"/>
          </a:p>
        </p:txBody>
      </p:sp>
    </p:spTree>
    <p:extLst>
      <p:ext uri="{BB962C8B-B14F-4D97-AF65-F5344CB8AC3E}">
        <p14:creationId xmlns:p14="http://schemas.microsoft.com/office/powerpoint/2010/main" val="35578443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26" name="AutoShape 3"/>
          <p:cNvSpPr>
            <a:spLocks noChangeArrowheads="1"/>
          </p:cNvSpPr>
          <p:nvPr/>
        </p:nvSpPr>
        <p:spPr bwMode="auto">
          <a:xfrm>
            <a:off x="-2628900" y="1916113"/>
            <a:ext cx="3713163" cy="3124200"/>
          </a:xfrm>
          <a:custGeom>
            <a:avLst/>
            <a:gdLst>
              <a:gd name="T0" fmla="*/ 2147483647 w 64000"/>
              <a:gd name="T1" fmla="*/ 2147483647 h 64000"/>
              <a:gd name="T2" fmla="*/ 2147483647 w 64000"/>
              <a:gd name="T3" fmla="*/ 2147483647 h 64000"/>
              <a:gd name="T4" fmla="*/ 2147483647 w 64000"/>
              <a:gd name="T5" fmla="*/ 2147483647 h 64000"/>
              <a:gd name="T6" fmla="*/ 2147483647 w 64000"/>
              <a:gd name="T7" fmla="*/ 2147483647 h 64000"/>
              <a:gd name="T8" fmla="*/ 2147483647 w 64000"/>
              <a:gd name="T9" fmla="*/ 2147483647 h 64000"/>
              <a:gd name="T10" fmla="*/ 2147483647 w 64000"/>
              <a:gd name="T11" fmla="*/ 2147483647 h 64000"/>
              <a:gd name="T12" fmla="*/ 2147483647 w 64000"/>
              <a:gd name="T13" fmla="*/ 2147483647 h 64000"/>
              <a:gd name="T14" fmla="*/ 2147483647 w 64000"/>
              <a:gd name="T15" fmla="*/ 2147483647 h 64000"/>
              <a:gd name="T16" fmla="*/ 2147483647 w 64000"/>
              <a:gd name="T17" fmla="*/ 214748364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54 h 64000"/>
              <a:gd name="T29" fmla="*/ 50296 w 64000"/>
              <a:gd name="T30" fmla="*/ 2625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
        <p:nvSpPr>
          <p:cNvPr id="1027" name="AutoShape 4"/>
          <p:cNvSpPr>
            <a:spLocks noChangeArrowheads="1"/>
          </p:cNvSpPr>
          <p:nvPr/>
        </p:nvSpPr>
        <p:spPr bwMode="auto">
          <a:xfrm>
            <a:off x="-1916113" y="727075"/>
            <a:ext cx="2792413" cy="3154363"/>
          </a:xfrm>
          <a:custGeom>
            <a:avLst/>
            <a:gdLst>
              <a:gd name="T0" fmla="*/ 2147483647 w 64000"/>
              <a:gd name="T1" fmla="*/ 2147483647 h 64000"/>
              <a:gd name="T2" fmla="*/ 2147483647 w 64000"/>
              <a:gd name="T3" fmla="*/ 2147483647 h 64000"/>
              <a:gd name="T4" fmla="*/ 2147483647 w 64000"/>
              <a:gd name="T5" fmla="*/ 2147483647 h 64000"/>
              <a:gd name="T6" fmla="*/ 2147483647 w 64000"/>
              <a:gd name="T7" fmla="*/ 2147483647 h 64000"/>
              <a:gd name="T8" fmla="*/ 2147483647 w 64000"/>
              <a:gd name="T9" fmla="*/ 2147483647 h 64000"/>
              <a:gd name="T10" fmla="*/ 2147483647 w 64000"/>
              <a:gd name="T11" fmla="*/ 2147483647 h 64000"/>
              <a:gd name="T12" fmla="*/ 2147483647 w 64000"/>
              <a:gd name="T13" fmla="*/ 2147483647 h 64000"/>
              <a:gd name="T14" fmla="*/ 2147483647 w 64000"/>
              <a:gd name="T15" fmla="*/ 2147483647 h 64000"/>
              <a:gd name="T16" fmla="*/ 2147483647 w 64000"/>
              <a:gd name="T17" fmla="*/ 214748364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05 h 64000"/>
              <a:gd name="T29" fmla="*/ 50077 w 64000"/>
              <a:gd name="T30" fmla="*/ 26405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
        <p:nvSpPr>
          <p:cNvPr id="1028" name="Line 5"/>
          <p:cNvSpPr>
            <a:spLocks noChangeShapeType="1"/>
          </p:cNvSpPr>
          <p:nvPr/>
        </p:nvSpPr>
        <p:spPr bwMode="auto">
          <a:xfrm>
            <a:off x="971550" y="1125538"/>
            <a:ext cx="7489825"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29" name="Rectangle 6"/>
          <p:cNvSpPr>
            <a:spLocks noGrp="1" noChangeArrowheads="1"/>
          </p:cNvSpPr>
          <p:nvPr>
            <p:ph type="title"/>
          </p:nvPr>
        </p:nvSpPr>
        <p:spPr bwMode="auto">
          <a:xfrm>
            <a:off x="755650" y="301625"/>
            <a:ext cx="792797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30" name="Rectangle 7"/>
          <p:cNvSpPr>
            <a:spLocks noGrp="1" noChangeArrowheads="1"/>
          </p:cNvSpPr>
          <p:nvPr>
            <p:ph type="body" idx="1"/>
          </p:nvPr>
        </p:nvSpPr>
        <p:spPr bwMode="auto">
          <a:xfrm>
            <a:off x="971550" y="1827213"/>
            <a:ext cx="77120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842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vl1pPr>
          </a:lstStyle>
          <a:p>
            <a:pPr>
              <a:defRPr/>
            </a:pPr>
            <a:fld id="{AC8EE98D-F106-460E-8771-5747213BEE75}" type="datetime1">
              <a:rPr lang="zh-TW" altLang="en-US" smtClean="0"/>
              <a:t>2018/11/9</a:t>
            </a:fld>
            <a:endParaRPr lang="en-US" altLang="zh-TW"/>
          </a:p>
        </p:txBody>
      </p:sp>
      <p:sp>
        <p:nvSpPr>
          <p:cNvPr id="146842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lvl1pPr>
          </a:lstStyle>
          <a:p>
            <a:pPr>
              <a:defRPr/>
            </a:pPr>
            <a:endParaRPr lang="en-US" altLang="zh-TW"/>
          </a:p>
        </p:txBody>
      </p:sp>
      <p:sp>
        <p:nvSpPr>
          <p:cNvPr id="1468426" name="Rectangle 10"/>
          <p:cNvSpPr>
            <a:spLocks noGrp="1" noChangeArrowheads="1"/>
          </p:cNvSpPr>
          <p:nvPr>
            <p:ph type="sldNum" sz="quarter" idx="4"/>
          </p:nvPr>
        </p:nvSpPr>
        <p:spPr bwMode="auto">
          <a:xfrm>
            <a:off x="8100392" y="6525344"/>
            <a:ext cx="1043608" cy="33265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000" i="1">
                <a:solidFill>
                  <a:srgbClr val="0000FF"/>
                </a:solidFill>
                <a:latin typeface="Times New Roman" pitchFamily="18" charset="0"/>
                <a:ea typeface="標楷體" pitchFamily="65" charset="-120"/>
              </a:defRPr>
            </a:lvl1pPr>
          </a:lstStyle>
          <a:p>
            <a:pPr>
              <a:defRPr/>
            </a:pPr>
            <a:fld id="{43FD8C3C-EBB4-4465-8516-623DA89F2DE0}" type="slidenum">
              <a:rPr lang="en-US" altLang="zh-TW" smtClean="0"/>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Lst>
  <p:hf hdr="0" ftr="0" dt="0"/>
  <p:txStyles>
    <p:titleStyle>
      <a:lvl1pPr algn="l" rtl="0" eaLnBrk="0" fontAlgn="base" hangingPunct="0">
        <a:spcBef>
          <a:spcPct val="0"/>
        </a:spcBef>
        <a:spcAft>
          <a:spcPct val="0"/>
        </a:spcAft>
        <a:defRPr kumimoji="1" sz="3800" b="1">
          <a:solidFill>
            <a:schemeClr val="tx2"/>
          </a:solidFill>
          <a:latin typeface="+mj-lt"/>
          <a:ea typeface="+mj-ea"/>
          <a:cs typeface="+mj-cs"/>
        </a:defRPr>
      </a:lvl1pPr>
      <a:lvl2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2pPr>
      <a:lvl3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3pPr>
      <a:lvl4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4pPr>
      <a:lvl5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5pPr>
      <a:lvl6pPr marL="457200" algn="l" rtl="0" fontAlgn="base">
        <a:spcBef>
          <a:spcPct val="0"/>
        </a:spcBef>
        <a:spcAft>
          <a:spcPct val="0"/>
        </a:spcAft>
        <a:defRPr kumimoji="1" sz="3800" b="1">
          <a:solidFill>
            <a:schemeClr val="tx2"/>
          </a:solidFill>
          <a:latin typeface="Times New Roman" pitchFamily="18" charset="0"/>
          <a:ea typeface="標楷體" pitchFamily="65" charset="-120"/>
        </a:defRPr>
      </a:lvl6pPr>
      <a:lvl7pPr marL="914400" algn="l" rtl="0" fontAlgn="base">
        <a:spcBef>
          <a:spcPct val="0"/>
        </a:spcBef>
        <a:spcAft>
          <a:spcPct val="0"/>
        </a:spcAft>
        <a:defRPr kumimoji="1" sz="3800" b="1">
          <a:solidFill>
            <a:schemeClr val="tx2"/>
          </a:solidFill>
          <a:latin typeface="Times New Roman" pitchFamily="18" charset="0"/>
          <a:ea typeface="標楷體" pitchFamily="65" charset="-120"/>
        </a:defRPr>
      </a:lvl7pPr>
      <a:lvl8pPr marL="1371600" algn="l" rtl="0" fontAlgn="base">
        <a:spcBef>
          <a:spcPct val="0"/>
        </a:spcBef>
        <a:spcAft>
          <a:spcPct val="0"/>
        </a:spcAft>
        <a:defRPr kumimoji="1" sz="3800" b="1">
          <a:solidFill>
            <a:schemeClr val="tx2"/>
          </a:solidFill>
          <a:latin typeface="Times New Roman" pitchFamily="18" charset="0"/>
          <a:ea typeface="標楷體" pitchFamily="65" charset="-120"/>
        </a:defRPr>
      </a:lvl8pPr>
      <a:lvl9pPr marL="1828800" algn="l" rtl="0" fontAlgn="base">
        <a:spcBef>
          <a:spcPct val="0"/>
        </a:spcBef>
        <a:spcAft>
          <a:spcPct val="0"/>
        </a:spcAft>
        <a:defRPr kumimoji="1" sz="3800" b="1">
          <a:solidFill>
            <a:schemeClr val="tx2"/>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kumimoji="1"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kumimoji="1" sz="25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kumimoji="1" sz="1900">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5pPr>
      <a:lvl6pPr marL="25146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6pPr>
      <a:lvl7pPr marL="29718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7pPr>
      <a:lvl8pPr marL="34290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8pPr>
      <a:lvl9pPr marL="38862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bbs.civilgroup.org/viewtopic.php?f=15&amp;t=15894#p85601"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bbs.civilgroup.org/memberlist.php?mode=viewprofile&amp;u=1469"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050" name="Rectangle 4"/>
          <p:cNvSpPr>
            <a:spLocks noGrp="1" noChangeArrowheads="1"/>
          </p:cNvSpPr>
          <p:nvPr>
            <p:ph type="ctrTitle" idx="4294967295"/>
          </p:nvPr>
        </p:nvSpPr>
        <p:spPr>
          <a:xfrm>
            <a:off x="251520" y="1052736"/>
            <a:ext cx="8569325" cy="1150938"/>
          </a:xfrm>
        </p:spPr>
        <p:txBody>
          <a:bodyPr/>
          <a:lstStyle/>
          <a:p>
            <a:pPr algn="ctr" eaLnBrk="1" hangingPunct="1"/>
            <a:r>
              <a:rPr lang="zh-TW" altLang="en-US" sz="5400" dirty="0">
                <a:solidFill>
                  <a:srgbClr val="0033CC"/>
                </a:solidFill>
              </a:rPr>
              <a:t>由減價收受探討工程人員對混凝土材料應有之認識</a:t>
            </a:r>
            <a:endParaRPr lang="zh-TW" altLang="en-US" sz="5400" dirty="0" smtClean="0">
              <a:solidFill>
                <a:srgbClr val="0033CC"/>
              </a:solidFill>
            </a:endParaRPr>
          </a:p>
        </p:txBody>
      </p:sp>
      <p:sp>
        <p:nvSpPr>
          <p:cNvPr id="2051" name="Rectangle 5"/>
          <p:cNvSpPr>
            <a:spLocks noGrp="1" noChangeArrowheads="1"/>
          </p:cNvSpPr>
          <p:nvPr>
            <p:ph type="subTitle" idx="4294967295"/>
          </p:nvPr>
        </p:nvSpPr>
        <p:spPr>
          <a:xfrm>
            <a:off x="1259632" y="5517232"/>
            <a:ext cx="7239000" cy="1104900"/>
          </a:xfrm>
        </p:spPr>
        <p:txBody>
          <a:bodyPr/>
          <a:lstStyle/>
          <a:p>
            <a:pPr marL="0" indent="0" algn="ctr" eaLnBrk="1" hangingPunct="1">
              <a:spcBef>
                <a:spcPct val="5000"/>
              </a:spcBef>
              <a:buClrTx/>
              <a:buSzPct val="100000"/>
              <a:buFontTx/>
              <a:buNone/>
            </a:pPr>
            <a:r>
              <a:rPr lang="zh-TW" altLang="en-US" sz="3200" dirty="0" smtClean="0">
                <a:solidFill>
                  <a:srgbClr val="FF0000"/>
                </a:solidFill>
              </a:rPr>
              <a:t>張庭瑋　博士</a:t>
            </a:r>
          </a:p>
          <a:p>
            <a:pPr marL="0" indent="0" algn="ctr" eaLnBrk="1" hangingPunct="1">
              <a:spcBef>
                <a:spcPct val="5000"/>
              </a:spcBef>
              <a:buFont typeface="Wingdings" pitchFamily="2" charset="2"/>
              <a:buNone/>
            </a:pPr>
            <a:r>
              <a:rPr lang="en-US" altLang="zh-TW" sz="3200" dirty="0" smtClean="0">
                <a:solidFill>
                  <a:srgbClr val="FF0000"/>
                </a:solidFill>
              </a:rPr>
              <a:t>2018.11.14</a:t>
            </a:r>
          </a:p>
        </p:txBody>
      </p:sp>
      <p:sp>
        <p:nvSpPr>
          <p:cNvPr id="2" name="投影片編號版面配置區 1"/>
          <p:cNvSpPr>
            <a:spLocks noGrp="1"/>
          </p:cNvSpPr>
          <p:nvPr>
            <p:ph type="sldNum" sz="quarter" idx="12"/>
          </p:nvPr>
        </p:nvSpPr>
        <p:spPr/>
        <p:txBody>
          <a:bodyPr/>
          <a:lstStyle/>
          <a:p>
            <a:pPr>
              <a:defRPr/>
            </a:pPr>
            <a:fld id="{D276F921-ADF5-4A39-8527-5CD1DA0F9304}" type="slidenum">
              <a:rPr lang="en-US" altLang="zh-TW" smtClean="0"/>
              <a:pPr>
                <a:defRPr/>
              </a:pPr>
              <a:t>1</a:t>
            </a:fld>
            <a:endParaRPr lang="en-US" altLang="zh-TW"/>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512" y="188640"/>
            <a:ext cx="8640960" cy="936104"/>
          </a:xfrm>
        </p:spPr>
        <p:txBody>
          <a:bodyPr/>
          <a:lstStyle/>
          <a:p>
            <a:r>
              <a:rPr lang="zh-TW" altLang="zh-TW" sz="3200" b="1" dirty="0" smtClean="0">
                <a:solidFill>
                  <a:srgbClr val="0000F2"/>
                </a:solidFill>
              </a:rPr>
              <a:t>政府採購法</a:t>
            </a:r>
            <a:r>
              <a:rPr lang="zh-TW" altLang="zh-TW" sz="3200" b="1" dirty="0">
                <a:solidFill>
                  <a:srgbClr val="0000F2"/>
                </a:solidFill>
              </a:rPr>
              <a:t>相關法令</a:t>
            </a:r>
            <a:r>
              <a:rPr lang="zh-TW" altLang="zh-TW" sz="3200" b="1" dirty="0" smtClean="0">
                <a:solidFill>
                  <a:srgbClr val="0000F2"/>
                </a:solidFill>
              </a:rPr>
              <a:t>規定</a:t>
            </a:r>
            <a:r>
              <a:rPr lang="zh-TW" altLang="en-US" sz="3400" dirty="0" smtClean="0"/>
              <a:t/>
            </a:r>
            <a:br>
              <a:rPr lang="zh-TW" altLang="en-US" sz="3400" dirty="0" smtClean="0"/>
            </a:br>
            <a:r>
              <a:rPr lang="zh-TW" altLang="zh-TW" sz="2800" dirty="0" smtClean="0">
                <a:solidFill>
                  <a:srgbClr val="FF0000"/>
                </a:solidFill>
              </a:rPr>
              <a:t>採購</a:t>
            </a:r>
            <a:r>
              <a:rPr lang="zh-TW" altLang="zh-TW" sz="2800" dirty="0">
                <a:solidFill>
                  <a:srgbClr val="FF0000"/>
                </a:solidFill>
              </a:rPr>
              <a:t>法</a:t>
            </a:r>
            <a:r>
              <a:rPr lang="zh-TW" altLang="zh-TW" sz="2800" dirty="0" smtClean="0">
                <a:solidFill>
                  <a:srgbClr val="FF0000"/>
                </a:solidFill>
              </a:rPr>
              <a:t>第</a:t>
            </a:r>
            <a:r>
              <a:rPr lang="zh-TW" altLang="en-US" sz="2800" dirty="0" smtClean="0">
                <a:solidFill>
                  <a:srgbClr val="FF0000"/>
                </a:solidFill>
              </a:rPr>
              <a:t>七十二</a:t>
            </a:r>
            <a:r>
              <a:rPr lang="zh-TW" altLang="zh-TW" sz="2800" dirty="0" smtClean="0">
                <a:solidFill>
                  <a:srgbClr val="FF0000"/>
                </a:solidFill>
              </a:rPr>
              <a:t>條</a:t>
            </a:r>
            <a:endParaRPr lang="en-US" altLang="zh-TW" sz="2800" dirty="0">
              <a:solidFill>
                <a:srgbClr val="FF0000"/>
              </a:solidFill>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202074064"/>
              </p:ext>
            </p:extLst>
          </p:nvPr>
        </p:nvGraphicFramePr>
        <p:xfrm>
          <a:off x="251519" y="1404705"/>
          <a:ext cx="8565866" cy="5342075"/>
        </p:xfrm>
        <a:graphic>
          <a:graphicData uri="http://schemas.openxmlformats.org/drawingml/2006/table">
            <a:tbl>
              <a:tblPr firstRow="1" firstCol="1" bandRow="1"/>
              <a:tblGrid>
                <a:gridCol w="720081"/>
                <a:gridCol w="720080"/>
                <a:gridCol w="720080"/>
                <a:gridCol w="4752528"/>
                <a:gridCol w="720080"/>
                <a:gridCol w="933017"/>
              </a:tblGrid>
              <a:tr h="152087">
                <a:tc gridSpan="2">
                  <a:txBody>
                    <a:bodyPr/>
                    <a:lstStyle/>
                    <a:p>
                      <a:pPr marL="0" indent="0" algn="ctr">
                        <a:lnSpc>
                          <a:spcPct val="100000"/>
                        </a:lnSpc>
                        <a:spcAft>
                          <a:spcPts val="0"/>
                        </a:spcAft>
                      </a:pPr>
                      <a:r>
                        <a:rPr lang="zh-TW" sz="1200" b="1" kern="100" dirty="0">
                          <a:solidFill>
                            <a:srgbClr val="000000"/>
                          </a:solidFill>
                          <a:effectLst/>
                          <a:latin typeface="Times New Roman"/>
                          <a:ea typeface="標楷體"/>
                        </a:rPr>
                        <a:t>政府採購法</a:t>
                      </a:r>
                      <a:r>
                        <a:rPr lang="zh-TW" sz="1200" b="1" kern="100" dirty="0" smtClean="0">
                          <a:solidFill>
                            <a:srgbClr val="000000"/>
                          </a:solidFill>
                          <a:effectLst/>
                          <a:latin typeface="Times New Roman"/>
                          <a:ea typeface="標楷體"/>
                        </a:rPr>
                        <a:t>本文</a:t>
                      </a:r>
                      <a:endParaRPr lang="zh-TW" sz="1200" kern="100" dirty="0">
                        <a:effectLst/>
                        <a:latin typeface="Times New Roman"/>
                        <a:ea typeface="標楷體"/>
                      </a:endParaRPr>
                    </a:p>
                  </a:txBody>
                  <a:tcPr marL="57703" marR="5770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marL="0" indent="0" algn="ctr">
                        <a:lnSpc>
                          <a:spcPct val="100000"/>
                        </a:lnSpc>
                        <a:spcAft>
                          <a:spcPts val="0"/>
                        </a:spcAft>
                      </a:pPr>
                      <a:r>
                        <a:rPr lang="zh-TW" sz="1200" b="1" kern="100" dirty="0">
                          <a:solidFill>
                            <a:srgbClr val="000000"/>
                          </a:solidFill>
                          <a:effectLst/>
                          <a:latin typeface="Times New Roman"/>
                          <a:ea typeface="標楷體"/>
                        </a:rPr>
                        <a:t>政府採購法施行</a:t>
                      </a:r>
                      <a:r>
                        <a:rPr lang="zh-TW" sz="1200" b="1" kern="100" dirty="0" smtClean="0">
                          <a:solidFill>
                            <a:srgbClr val="000000"/>
                          </a:solidFill>
                          <a:effectLst/>
                          <a:latin typeface="Times New Roman"/>
                          <a:ea typeface="標楷體"/>
                        </a:rPr>
                        <a:t>細則</a:t>
                      </a:r>
                      <a:endParaRPr lang="zh-TW" sz="12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marL="0" indent="0" algn="ctr">
                        <a:lnSpc>
                          <a:spcPct val="100000"/>
                        </a:lnSpc>
                        <a:spcAft>
                          <a:spcPts val="0"/>
                        </a:spcAft>
                      </a:pPr>
                      <a:r>
                        <a:rPr lang="zh-TW" sz="1200" b="1" kern="100" dirty="0">
                          <a:solidFill>
                            <a:srgbClr val="000000"/>
                          </a:solidFill>
                          <a:effectLst/>
                          <a:latin typeface="Times New Roman"/>
                          <a:ea typeface="標楷體"/>
                        </a:rPr>
                        <a:t>子法</a:t>
                      </a:r>
                      <a:endParaRPr lang="zh-TW" sz="1200" kern="100" dirty="0">
                        <a:effectLst/>
                        <a:latin typeface="Times New Roman"/>
                        <a:ea typeface="標楷體"/>
                      </a:endParaRPr>
                    </a:p>
                    <a:p>
                      <a:pPr marL="0" indent="0" algn="ctr">
                        <a:lnSpc>
                          <a:spcPct val="100000"/>
                        </a:lnSpc>
                        <a:spcAft>
                          <a:spcPts val="0"/>
                        </a:spcAft>
                      </a:pPr>
                      <a:r>
                        <a:rPr lang="en-US" sz="1200" b="1" kern="100" dirty="0">
                          <a:solidFill>
                            <a:srgbClr val="000000"/>
                          </a:solidFill>
                          <a:effectLst/>
                          <a:latin typeface="Times New Roman"/>
                          <a:ea typeface="標楷體"/>
                        </a:rPr>
                        <a:t>(</a:t>
                      </a:r>
                      <a:r>
                        <a:rPr lang="zh-TW" sz="1200" b="1" kern="100" dirty="0">
                          <a:solidFill>
                            <a:srgbClr val="000000"/>
                          </a:solidFill>
                          <a:effectLst/>
                          <a:latin typeface="Times New Roman"/>
                          <a:ea typeface="標楷體"/>
                        </a:rPr>
                        <a:t>名稱</a:t>
                      </a:r>
                      <a:r>
                        <a:rPr lang="en-US" sz="1200" b="1" kern="100" dirty="0">
                          <a:solidFill>
                            <a:srgbClr val="000000"/>
                          </a:solidFill>
                          <a:effectLst/>
                          <a:latin typeface="Times New Roman"/>
                          <a:ea typeface="標楷體"/>
                        </a:rPr>
                        <a:t>)</a:t>
                      </a:r>
                      <a:endParaRPr lang="zh-TW" sz="12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zh-TW" sz="1200" b="1" kern="100" dirty="0">
                          <a:solidFill>
                            <a:srgbClr val="000000"/>
                          </a:solidFill>
                          <a:effectLst/>
                          <a:latin typeface="Times New Roman"/>
                          <a:ea typeface="標楷體"/>
                        </a:rPr>
                        <a:t>相關規定</a:t>
                      </a:r>
                      <a:endParaRPr lang="zh-TW" sz="1200" kern="100" dirty="0">
                        <a:effectLst/>
                        <a:latin typeface="Times New Roman"/>
                        <a:ea typeface="標楷體"/>
                      </a:endParaRPr>
                    </a:p>
                    <a:p>
                      <a:pPr marL="0" indent="0" algn="ctr">
                        <a:lnSpc>
                          <a:spcPct val="100000"/>
                        </a:lnSpc>
                        <a:spcAft>
                          <a:spcPts val="0"/>
                        </a:spcAft>
                      </a:pPr>
                      <a:r>
                        <a:rPr lang="en-US" sz="1200" b="1" kern="100" dirty="0">
                          <a:solidFill>
                            <a:srgbClr val="000000"/>
                          </a:solidFill>
                          <a:effectLst/>
                          <a:latin typeface="Times New Roman"/>
                          <a:ea typeface="標楷體"/>
                        </a:rPr>
                        <a:t>(</a:t>
                      </a:r>
                      <a:r>
                        <a:rPr lang="zh-TW" sz="1200" b="1" kern="100" dirty="0">
                          <a:solidFill>
                            <a:srgbClr val="000000"/>
                          </a:solidFill>
                          <a:effectLst/>
                          <a:latin typeface="Times New Roman"/>
                          <a:ea typeface="標楷體"/>
                        </a:rPr>
                        <a:t>名稱</a:t>
                      </a:r>
                      <a:r>
                        <a:rPr lang="en-US" sz="1200" b="1" kern="100" dirty="0">
                          <a:solidFill>
                            <a:srgbClr val="000000"/>
                          </a:solidFill>
                          <a:effectLst/>
                          <a:latin typeface="Times New Roman"/>
                          <a:ea typeface="標楷體"/>
                        </a:rPr>
                        <a:t>)</a:t>
                      </a:r>
                      <a:endParaRPr lang="zh-TW" sz="12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419">
                <a:tc rowSpan="3">
                  <a:txBody>
                    <a:bodyPr/>
                    <a:lstStyle/>
                    <a:p>
                      <a:endParaRPr lang="zh-TW" altLang="en-US" sz="1200" dirty="0"/>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rowSpan="3">
                  <a:txBody>
                    <a:bodyPr/>
                    <a:lstStyle/>
                    <a:p>
                      <a:endParaRPr lang="zh-TW" altLang="en-US" sz="12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indent="0" algn="l" defTabSz="914400" rtl="0" eaLnBrk="1" latinLnBrk="0" hangingPunct="1">
                        <a:lnSpc>
                          <a:spcPct val="100000"/>
                        </a:lnSpc>
                        <a:spcAft>
                          <a:spcPts val="0"/>
                        </a:spcAft>
                      </a:pPr>
                      <a:r>
                        <a:rPr lang="zh-TW" sz="1200" kern="100" dirty="0">
                          <a:solidFill>
                            <a:srgbClr val="000000"/>
                          </a:solidFill>
                          <a:effectLst/>
                          <a:latin typeface="Times New Roman"/>
                          <a:ea typeface="標楷體"/>
                          <a:cs typeface="+mn-cs"/>
                        </a:rPr>
                        <a:t>第九十八條</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機關依本法第七十二條第一項辦理部分驗收，其所支付之部分價金，以支付該部分驗收項目者為限，並得視不符部分之情形酌予保留。</a:t>
                      </a:r>
                    </a:p>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機關依本法第七十二條第二項辦理減價收受，其減價計算方式，依契約規定。契約未規定者，得就不符項目，依契約價金、市價、額外費用、所受損害或懲罰性違約金等，計算減價金額。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endParaRPr lang="zh-TW" altLang="en-US" sz="12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endParaRPr lang="zh-TW" sz="12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075">
                <a:tc vMerge="1">
                  <a:txBody>
                    <a:bodyPr/>
                    <a:lstStyle/>
                    <a:p>
                      <a:endParaRPr lang="zh-TW" altLang="en-US" dirty="0"/>
                    </a:p>
                  </a:txBody>
                  <a:tcPr marL="68580" marR="68580" marT="0" marB="0"/>
                </a:tc>
                <a:tc vMerge="1">
                  <a:txBody>
                    <a:bodyPr/>
                    <a:lstStyle/>
                    <a:p>
                      <a:endParaRPr lang="zh-TW" altLang="en-US" dirty="0"/>
                    </a:p>
                  </a:txBody>
                  <a:tcPr marL="68580" marR="68580" marT="0" marB="0"/>
                </a:tc>
                <a:tc>
                  <a:txBody>
                    <a:bodyPr/>
                    <a:lstStyle/>
                    <a:p>
                      <a:pPr marL="0" indent="0" algn="l" defTabSz="914400" rtl="0" eaLnBrk="1" latinLnBrk="0" hangingPunct="1">
                        <a:lnSpc>
                          <a:spcPct val="100000"/>
                        </a:lnSpc>
                        <a:spcAft>
                          <a:spcPts val="0"/>
                        </a:spcAft>
                      </a:pPr>
                      <a:r>
                        <a:rPr lang="zh-TW" sz="1200" kern="100" dirty="0">
                          <a:solidFill>
                            <a:srgbClr val="000000"/>
                          </a:solidFill>
                          <a:effectLst/>
                          <a:latin typeface="Times New Roman"/>
                          <a:ea typeface="標楷體"/>
                          <a:cs typeface="+mn-cs"/>
                        </a:rPr>
                        <a:t>第九十九條</a:t>
                      </a: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機關辦理採購，有部分先行使用之必要或已履約之部分有減損滅失之虞者，應先就該部分辦理驗收或分段查驗供驗收之用，並得就該部分支付價金及起算保固期間。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r>
              <a:tr h="296024">
                <a:tc vMerge="1">
                  <a:txBody>
                    <a:bodyPr/>
                    <a:lstStyle/>
                    <a:p>
                      <a:endParaRPr lang="zh-TW" altLang="en-US" dirty="0"/>
                    </a:p>
                  </a:txBody>
                  <a:tcPr marL="68580" marR="68580" marT="0" marB="0"/>
                </a:tc>
                <a:tc vMerge="1">
                  <a:txBody>
                    <a:bodyPr/>
                    <a:lstStyle/>
                    <a:p>
                      <a:endParaRPr lang="zh-TW" altLang="en-US" dirty="0"/>
                    </a:p>
                  </a:txBody>
                  <a:tcPr marL="68580" marR="68580" marT="0" marB="0"/>
                </a:tc>
                <a:tc>
                  <a:txBody>
                    <a:bodyPr/>
                    <a:lstStyle/>
                    <a:p>
                      <a:pPr marL="0" indent="0" algn="l" defTabSz="914400" rtl="0" eaLnBrk="1" latinLnBrk="0" hangingPunct="1">
                        <a:lnSpc>
                          <a:spcPct val="100000"/>
                        </a:lnSpc>
                        <a:spcAft>
                          <a:spcPts val="0"/>
                        </a:spcAft>
                      </a:pPr>
                      <a:r>
                        <a:rPr lang="zh-TW" sz="1200" kern="100" dirty="0">
                          <a:solidFill>
                            <a:srgbClr val="000000"/>
                          </a:solidFill>
                          <a:effectLst/>
                          <a:latin typeface="Times New Roman"/>
                          <a:ea typeface="標楷體"/>
                          <a:cs typeface="+mn-cs"/>
                        </a:rPr>
                        <a:t>第一百條</a:t>
                      </a: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驗收人對工程或財物隱蔽部分拆驗或化驗者，其拆除、修復或化驗費用之負擔，依契約規定。契約未規定者，拆驗或化驗結果與契約規定不符，該費用由廠商負擔；與規定相符者，該費用由機關負擔。</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r>
              <a:tr h="1036320">
                <a:tc gridSpan="6">
                  <a:txBody>
                    <a:bodyPr/>
                    <a:lstStyle/>
                    <a:p>
                      <a:pPr marL="0" indent="252000" algn="l" defTabSz="914400" rtl="0" eaLnBrk="1" latinLnBrk="0" hangingPunct="1">
                        <a:lnSpc>
                          <a:spcPct val="100000"/>
                        </a:lnSpc>
                        <a:spcAft>
                          <a:spcPts val="0"/>
                        </a:spcAft>
                      </a:pPr>
                      <a:r>
                        <a:rPr lang="zh-TW" altLang="en-US" sz="1200" kern="1200" dirty="0" smtClean="0">
                          <a:solidFill>
                            <a:schemeClr val="tx1"/>
                          </a:solidFill>
                          <a:effectLst/>
                          <a:latin typeface="+mn-lt"/>
                          <a:ea typeface="+mn-ea"/>
                          <a:cs typeface="+mn-cs"/>
                        </a:rPr>
                        <a:t>說明：</a:t>
                      </a:r>
                    </a:p>
                    <a:p>
                      <a:pPr marL="285750" lvl="0" indent="-285750">
                        <a:buFont typeface="Arial" panose="020B0604020202020204" pitchFamily="34" charset="0"/>
                        <a:buChar char="•"/>
                      </a:pPr>
                      <a:r>
                        <a:rPr lang="zh-TW" altLang="zh-TW" sz="1200" kern="1200" dirty="0" smtClean="0">
                          <a:solidFill>
                            <a:schemeClr val="tx1"/>
                          </a:solidFill>
                          <a:effectLst/>
                          <a:latin typeface="+mn-lt"/>
                          <a:ea typeface="+mn-ea"/>
                          <a:cs typeface="+mn-cs"/>
                        </a:rPr>
                        <a:t>機關辦理驗收時，應製作驗收紀錄，並由參加人員會同簽認，惟廠商得不出席。至於「驗收紀錄」應載明之事項，詳見於本法施行細則第</a:t>
                      </a:r>
                      <a:r>
                        <a:rPr lang="en-US" altLang="zh-TW" sz="1200" kern="1200" dirty="0" smtClean="0">
                          <a:solidFill>
                            <a:schemeClr val="tx1"/>
                          </a:solidFill>
                          <a:effectLst/>
                          <a:latin typeface="+mn-lt"/>
                          <a:ea typeface="+mn-ea"/>
                          <a:cs typeface="+mn-cs"/>
                        </a:rPr>
                        <a:t>96</a:t>
                      </a:r>
                      <a:r>
                        <a:rPr lang="zh-TW" altLang="zh-TW" sz="1200" kern="1200" dirty="0" smtClean="0">
                          <a:solidFill>
                            <a:schemeClr val="tx1"/>
                          </a:solidFill>
                          <a:effectLst/>
                          <a:latin typeface="+mn-lt"/>
                          <a:ea typeface="+mn-ea"/>
                          <a:cs typeface="+mn-cs"/>
                        </a:rPr>
                        <a:t>條。如機關辦理驗收之結果與契約、圖說、貨樣規定不符時，應通知廠商限期改善、拆除、重作、退貨或換貨。其驗收結果不符規定之部分如非屬重要，且其他部分能先行使用，並經機關檢討認為確有先行使用之必要時，得經機關首長或其授權人員核准後，就其他部分辦理驗收並支付部分價金。惟其所支付之價金，以支付該部分驗收項目者為限，並得視不符部分之情形酌予保留。</a:t>
                      </a:r>
                    </a:p>
                    <a:p>
                      <a:pPr marL="285750" lvl="0" indent="-285750">
                        <a:buFont typeface="Arial" panose="020B0604020202020204" pitchFamily="34" charset="0"/>
                        <a:buChar char="•"/>
                      </a:pPr>
                      <a:r>
                        <a:rPr lang="zh-TW" altLang="zh-TW" sz="1200" kern="1200" dirty="0" smtClean="0">
                          <a:solidFill>
                            <a:schemeClr val="tx1"/>
                          </a:solidFill>
                          <a:effectLst/>
                          <a:latin typeface="+mn-lt"/>
                          <a:ea typeface="+mn-ea"/>
                          <a:cs typeface="+mn-cs"/>
                        </a:rPr>
                        <a:t>機關辦理採購，如有部分先行使用之必要或已履約之部分有可能減損滅失，應先就該部分辦理驗收或分段查驗供驗收之用，並得就該部分支付價金及起算保固期間。</a:t>
                      </a:r>
                    </a:p>
                    <a:p>
                      <a:pPr marL="285750" lvl="0" indent="-285750">
                        <a:buFont typeface="Arial" panose="020B0604020202020204" pitchFamily="34" charset="0"/>
                        <a:buChar char="•"/>
                      </a:pPr>
                      <a:r>
                        <a:rPr lang="zh-TW" altLang="zh-TW" sz="1200" kern="1200" dirty="0" smtClean="0">
                          <a:solidFill>
                            <a:schemeClr val="tx1"/>
                          </a:solidFill>
                          <a:effectLst/>
                          <a:latin typeface="+mn-lt"/>
                          <a:ea typeface="+mn-ea"/>
                          <a:cs typeface="+mn-cs"/>
                        </a:rPr>
                        <a:t>驗收結果如與規定不符，但在不妨礙安全及使用需求，且不會減少通常效用或契約預定效用的情形下，經機關檢討不必拆換或拆換的確有困難時，得於必要時採取減價收受之方式處理。如採購金額在查核金額以上者，應先報經上級機關核准；如採購金額未達查核金額者，應經機關首長或其授權人員核准。至於減價之計算方式，應依本法施行細則第</a:t>
                      </a:r>
                      <a:r>
                        <a:rPr lang="en-US" altLang="zh-TW" sz="1200" kern="1200" dirty="0" smtClean="0">
                          <a:solidFill>
                            <a:schemeClr val="tx1"/>
                          </a:solidFill>
                          <a:effectLst/>
                          <a:latin typeface="+mn-lt"/>
                          <a:ea typeface="+mn-ea"/>
                          <a:cs typeface="+mn-cs"/>
                        </a:rPr>
                        <a:t>98</a:t>
                      </a:r>
                      <a:r>
                        <a:rPr lang="zh-TW" altLang="zh-TW" sz="1200" kern="1200" dirty="0" smtClean="0">
                          <a:solidFill>
                            <a:schemeClr val="tx1"/>
                          </a:solidFill>
                          <a:effectLst/>
                          <a:latin typeface="+mn-lt"/>
                          <a:ea typeface="+mn-ea"/>
                          <a:cs typeface="+mn-cs"/>
                        </a:rPr>
                        <a:t>條第</a:t>
                      </a: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項規定辦理。</a:t>
                      </a:r>
                    </a:p>
                    <a:p>
                      <a:pPr marL="285750" indent="-285750">
                        <a:buFont typeface="Arial" panose="020B0604020202020204" pitchFamily="34" charset="0"/>
                        <a:buChar char="•"/>
                      </a:pPr>
                      <a:r>
                        <a:rPr lang="zh-TW" altLang="zh-TW" sz="1200" kern="1200" dirty="0" smtClean="0">
                          <a:solidFill>
                            <a:schemeClr val="tx1"/>
                          </a:solidFill>
                          <a:effectLst/>
                          <a:latin typeface="+mn-lt"/>
                          <a:ea typeface="+mn-ea"/>
                          <a:cs typeface="+mn-cs"/>
                        </a:rPr>
                        <a:t>驗收人對於工程、財物之隱蔽部分，如於驗收時無法以肉眼判定，得拆驗或化驗，以確保品質是否符合契約規定。至於拆除、修復或化驗費用之負擔對象，依契約規定。契約未規定者，拆驗或化驗結果與契約規定不符，該費用由廠商負擔；與規定相符者，該費用由機關負擔。</a:t>
                      </a:r>
                      <a:endParaRPr lang="zh-TW" sz="1200" kern="100" dirty="0">
                        <a:solidFill>
                          <a:srgbClr val="000000"/>
                        </a:solidFill>
                        <a:effectLst/>
                        <a:latin typeface="Times New Roman"/>
                        <a:ea typeface="標楷體"/>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pPr marL="0" indent="252000" algn="l" defTabSz="914400" rtl="0" eaLnBrk="1" latinLnBrk="0" hangingPunct="1">
                        <a:lnSpc>
                          <a:spcPct val="100000"/>
                        </a:lnSpc>
                        <a:spcAft>
                          <a:spcPts val="0"/>
                        </a:spcAft>
                      </a:pPr>
                      <a:endParaRPr lang="zh-TW" sz="14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tcPr>
                </a:tc>
                <a:tc hMerge="1">
                  <a:txBody>
                    <a:bodyPr/>
                    <a:lstStyle/>
                    <a:p>
                      <a:pPr marL="0" indent="0" algn="l" defTabSz="914400" rtl="0" eaLnBrk="1" latinLnBrk="0" hangingPunct="1">
                        <a:lnSpc>
                          <a:spcPct val="100000"/>
                        </a:lnSpc>
                        <a:spcAft>
                          <a:spcPts val="0"/>
                        </a:spcAft>
                      </a:pPr>
                      <a:endParaRPr lang="zh-TW" sz="1400" kern="100" dirty="0">
                        <a:solidFill>
                          <a:srgbClr val="000000"/>
                        </a:solidFill>
                        <a:effectLst/>
                        <a:latin typeface="Times New Roman"/>
                        <a:ea typeface="標楷體"/>
                        <a:cs typeface="+mn-cs"/>
                      </a:endParaRP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252000" algn="l" defTabSz="914400" rtl="0" eaLnBrk="1" latinLnBrk="0" hangingPunct="1">
                        <a:lnSpc>
                          <a:spcPct val="100000"/>
                        </a:lnSpc>
                        <a:spcAft>
                          <a:spcPts val="0"/>
                        </a:spcAft>
                      </a:pPr>
                      <a:endParaRPr lang="zh-TW" sz="1200" kern="100" dirty="0">
                        <a:solidFill>
                          <a:schemeClr val="tx1"/>
                        </a:solidFill>
                        <a:effectLst/>
                        <a:latin typeface="Times New Roman"/>
                        <a:ea typeface="標楷體"/>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sz="14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sz="14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893413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0"/>
            <a:ext cx="8229600" cy="1052736"/>
          </a:xfrm>
        </p:spPr>
        <p:txBody>
          <a:bodyPr/>
          <a:lstStyle/>
          <a:p>
            <a:r>
              <a:rPr lang="zh-TW" altLang="zh-TW" sz="3600" b="1" dirty="0" smtClean="0">
                <a:solidFill>
                  <a:srgbClr val="0000F2"/>
                </a:solidFill>
              </a:rPr>
              <a:t>政府採購法</a:t>
            </a:r>
            <a:r>
              <a:rPr lang="zh-TW" altLang="zh-TW" sz="3600" b="1" dirty="0">
                <a:solidFill>
                  <a:srgbClr val="0000F2"/>
                </a:solidFill>
              </a:rPr>
              <a:t>相關法令</a:t>
            </a:r>
            <a:r>
              <a:rPr lang="zh-TW" altLang="zh-TW" sz="3600" b="1" dirty="0" smtClean="0">
                <a:solidFill>
                  <a:srgbClr val="0000F2"/>
                </a:solidFill>
              </a:rPr>
              <a:t>規定</a:t>
            </a:r>
            <a:r>
              <a:rPr lang="zh-TW" altLang="en-US" sz="3600" dirty="0"/>
              <a:t/>
            </a:r>
            <a:br>
              <a:rPr lang="zh-TW" altLang="en-US" sz="3600" dirty="0"/>
            </a:br>
            <a:r>
              <a:rPr lang="zh-TW" altLang="zh-TW" sz="2800" dirty="0">
                <a:solidFill>
                  <a:srgbClr val="FF0000"/>
                </a:solidFill>
              </a:rPr>
              <a:t>採購法</a:t>
            </a:r>
            <a:r>
              <a:rPr lang="zh-TW" altLang="zh-TW" sz="2800" dirty="0" smtClean="0">
                <a:solidFill>
                  <a:srgbClr val="FF0000"/>
                </a:solidFill>
              </a:rPr>
              <a:t>第</a:t>
            </a:r>
            <a:r>
              <a:rPr lang="zh-TW" altLang="en-US" sz="2800" dirty="0" smtClean="0">
                <a:solidFill>
                  <a:srgbClr val="FF0000"/>
                </a:solidFill>
              </a:rPr>
              <a:t>七十三</a:t>
            </a:r>
            <a:r>
              <a:rPr lang="zh-TW" altLang="zh-TW" sz="2800" dirty="0" smtClean="0">
                <a:solidFill>
                  <a:srgbClr val="FF0000"/>
                </a:solidFill>
              </a:rPr>
              <a:t>條</a:t>
            </a:r>
            <a:endParaRPr lang="zh-TW" altLang="en-US" sz="3600" dirty="0"/>
          </a:p>
        </p:txBody>
      </p:sp>
      <p:graphicFrame>
        <p:nvGraphicFramePr>
          <p:cNvPr id="13" name="內容版面配置區 3"/>
          <p:cNvGraphicFramePr>
            <a:graphicFrameLocks noGrp="1"/>
          </p:cNvGraphicFramePr>
          <p:nvPr>
            <p:ph idx="1"/>
            <p:extLst>
              <p:ext uri="{D42A27DB-BD31-4B8C-83A1-F6EECF244321}">
                <p14:modId xmlns:p14="http://schemas.microsoft.com/office/powerpoint/2010/main" val="1454442912"/>
              </p:ext>
            </p:extLst>
          </p:nvPr>
        </p:nvGraphicFramePr>
        <p:xfrm>
          <a:off x="179512" y="1052735"/>
          <a:ext cx="8749480" cy="5176442"/>
        </p:xfrm>
        <a:graphic>
          <a:graphicData uri="http://schemas.openxmlformats.org/drawingml/2006/table">
            <a:tbl>
              <a:tblPr firstRow="1" firstCol="1" bandRow="1"/>
              <a:tblGrid>
                <a:gridCol w="661965"/>
                <a:gridCol w="2350152"/>
                <a:gridCol w="860604"/>
                <a:gridCol w="2796965"/>
                <a:gridCol w="860604"/>
                <a:gridCol w="1219190"/>
              </a:tblGrid>
              <a:tr h="527215">
                <a:tc gridSpan="2">
                  <a:txBody>
                    <a:bodyPr/>
                    <a:lstStyle/>
                    <a:p>
                      <a:pPr marL="0" indent="0" algn="ctr">
                        <a:lnSpc>
                          <a:spcPct val="100000"/>
                        </a:lnSpc>
                        <a:spcAft>
                          <a:spcPts val="0"/>
                        </a:spcAft>
                      </a:pPr>
                      <a:r>
                        <a:rPr lang="zh-TW" sz="1600" b="1" kern="100" dirty="0">
                          <a:solidFill>
                            <a:srgbClr val="000000"/>
                          </a:solidFill>
                          <a:effectLst/>
                          <a:latin typeface="Times New Roman"/>
                          <a:ea typeface="標楷體"/>
                        </a:rPr>
                        <a:t>政府採購法</a:t>
                      </a:r>
                      <a:r>
                        <a:rPr lang="zh-TW" sz="1600" b="1" kern="100" dirty="0" smtClean="0">
                          <a:solidFill>
                            <a:srgbClr val="000000"/>
                          </a:solidFill>
                          <a:effectLst/>
                          <a:latin typeface="Times New Roman"/>
                          <a:ea typeface="標楷體"/>
                        </a:rPr>
                        <a:t>本文</a:t>
                      </a:r>
                      <a:endParaRPr lang="zh-TW" sz="1600" kern="100" dirty="0">
                        <a:effectLst/>
                        <a:latin typeface="Times New Roman"/>
                        <a:ea typeface="標楷體"/>
                      </a:endParaRPr>
                    </a:p>
                  </a:txBody>
                  <a:tcPr marL="57703" marR="5770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marL="0" indent="0" algn="ctr">
                        <a:lnSpc>
                          <a:spcPct val="100000"/>
                        </a:lnSpc>
                        <a:spcAft>
                          <a:spcPts val="0"/>
                        </a:spcAft>
                      </a:pPr>
                      <a:r>
                        <a:rPr lang="zh-TW" sz="1600" b="1" kern="100" dirty="0">
                          <a:solidFill>
                            <a:srgbClr val="000000"/>
                          </a:solidFill>
                          <a:effectLst/>
                          <a:latin typeface="Times New Roman"/>
                          <a:ea typeface="標楷體"/>
                        </a:rPr>
                        <a:t>政府採購法施行</a:t>
                      </a:r>
                      <a:r>
                        <a:rPr lang="zh-TW" sz="1600" b="1" kern="100" dirty="0" smtClean="0">
                          <a:solidFill>
                            <a:srgbClr val="000000"/>
                          </a:solidFill>
                          <a:effectLst/>
                          <a:latin typeface="Times New Roman"/>
                          <a:ea typeface="標楷體"/>
                        </a:rPr>
                        <a:t>細則</a:t>
                      </a:r>
                      <a:endParaRPr lang="zh-TW" sz="16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marL="0" indent="0" algn="ctr">
                        <a:lnSpc>
                          <a:spcPct val="100000"/>
                        </a:lnSpc>
                        <a:spcAft>
                          <a:spcPts val="0"/>
                        </a:spcAft>
                      </a:pPr>
                      <a:r>
                        <a:rPr lang="zh-TW" sz="1600" b="1" kern="100" dirty="0">
                          <a:solidFill>
                            <a:srgbClr val="000000"/>
                          </a:solidFill>
                          <a:effectLst/>
                          <a:latin typeface="Times New Roman"/>
                          <a:ea typeface="標楷體"/>
                        </a:rPr>
                        <a:t>子法</a:t>
                      </a:r>
                      <a:endParaRPr lang="zh-TW" sz="1600" kern="100" dirty="0">
                        <a:effectLst/>
                        <a:latin typeface="Times New Roman"/>
                        <a:ea typeface="標楷體"/>
                      </a:endParaRPr>
                    </a:p>
                    <a:p>
                      <a:pPr marL="0" indent="0" algn="ctr">
                        <a:lnSpc>
                          <a:spcPct val="100000"/>
                        </a:lnSpc>
                        <a:spcAft>
                          <a:spcPts val="0"/>
                        </a:spcAft>
                      </a:pPr>
                      <a:r>
                        <a:rPr lang="en-US" sz="1600" b="1" kern="100" dirty="0">
                          <a:solidFill>
                            <a:srgbClr val="000000"/>
                          </a:solidFill>
                          <a:effectLst/>
                          <a:latin typeface="Times New Roman"/>
                          <a:ea typeface="標楷體"/>
                        </a:rPr>
                        <a:t>(</a:t>
                      </a:r>
                      <a:r>
                        <a:rPr lang="zh-TW" sz="1600" b="1" kern="100" dirty="0">
                          <a:solidFill>
                            <a:srgbClr val="000000"/>
                          </a:solidFill>
                          <a:effectLst/>
                          <a:latin typeface="Times New Roman"/>
                          <a:ea typeface="標楷體"/>
                        </a:rPr>
                        <a:t>名稱</a:t>
                      </a:r>
                      <a:r>
                        <a:rPr lang="en-US" sz="1600" b="1" kern="100" dirty="0">
                          <a:solidFill>
                            <a:srgbClr val="000000"/>
                          </a:solidFill>
                          <a:effectLst/>
                          <a:latin typeface="Times New Roman"/>
                          <a:ea typeface="標楷體"/>
                        </a:rPr>
                        <a:t>)</a:t>
                      </a:r>
                      <a:endParaRPr lang="zh-TW" sz="16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zh-TW" sz="1600" b="1" kern="100" dirty="0">
                          <a:solidFill>
                            <a:srgbClr val="000000"/>
                          </a:solidFill>
                          <a:effectLst/>
                          <a:latin typeface="Times New Roman"/>
                          <a:ea typeface="標楷體"/>
                        </a:rPr>
                        <a:t>相關</a:t>
                      </a:r>
                      <a:r>
                        <a:rPr lang="zh-TW" sz="1600" b="1" kern="100" dirty="0" smtClean="0">
                          <a:solidFill>
                            <a:srgbClr val="000000"/>
                          </a:solidFill>
                          <a:effectLst/>
                          <a:latin typeface="Times New Roman"/>
                          <a:ea typeface="標楷體"/>
                        </a:rPr>
                        <a:t>規定</a:t>
                      </a:r>
                      <a:endParaRPr lang="en-US" altLang="zh-TW" sz="1600" b="1" kern="100" dirty="0" smtClean="0">
                        <a:solidFill>
                          <a:srgbClr val="000000"/>
                        </a:solidFill>
                        <a:effectLst/>
                        <a:latin typeface="Times New Roman"/>
                        <a:ea typeface="標楷體"/>
                      </a:endParaRPr>
                    </a:p>
                    <a:p>
                      <a:pPr marL="0" indent="0" algn="ctr">
                        <a:lnSpc>
                          <a:spcPct val="100000"/>
                        </a:lnSpc>
                        <a:spcAft>
                          <a:spcPts val="0"/>
                        </a:spcAft>
                      </a:pPr>
                      <a:r>
                        <a:rPr lang="en-US" sz="1600" b="1" kern="100" dirty="0" smtClean="0">
                          <a:solidFill>
                            <a:srgbClr val="000000"/>
                          </a:solidFill>
                          <a:effectLst/>
                          <a:latin typeface="Times New Roman"/>
                          <a:ea typeface="標楷體"/>
                        </a:rPr>
                        <a:t>(</a:t>
                      </a:r>
                      <a:r>
                        <a:rPr lang="zh-TW" sz="1600" b="1" kern="100" dirty="0">
                          <a:solidFill>
                            <a:srgbClr val="000000"/>
                          </a:solidFill>
                          <a:effectLst/>
                          <a:latin typeface="Times New Roman"/>
                          <a:ea typeface="標楷體"/>
                        </a:rPr>
                        <a:t>名稱</a:t>
                      </a:r>
                      <a:r>
                        <a:rPr lang="en-US" sz="1600" b="1" kern="100" dirty="0">
                          <a:solidFill>
                            <a:srgbClr val="000000"/>
                          </a:solidFill>
                          <a:effectLst/>
                          <a:latin typeface="Times New Roman"/>
                          <a:ea typeface="標楷體"/>
                        </a:rPr>
                        <a:t>)</a:t>
                      </a:r>
                      <a:endParaRPr lang="zh-TW" sz="16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202">
                <a:tc>
                  <a:txBody>
                    <a:bodyPr/>
                    <a:lstStyle/>
                    <a:p>
                      <a:pPr marL="0" indent="0" algn="l" defTabSz="914400" rtl="0" eaLnBrk="1" latinLnBrk="0" hangingPunct="1">
                        <a:lnSpc>
                          <a:spcPct val="100000"/>
                        </a:lnSpc>
                        <a:spcAft>
                          <a:spcPts val="0"/>
                        </a:spcAft>
                      </a:pPr>
                      <a:r>
                        <a:rPr lang="zh-TW" sz="1600" kern="100" dirty="0" smtClean="0">
                          <a:solidFill>
                            <a:srgbClr val="000000"/>
                          </a:solidFill>
                          <a:effectLst/>
                          <a:latin typeface="Times New Roman"/>
                          <a:ea typeface="標楷體"/>
                        </a:rPr>
                        <a:t>第</a:t>
                      </a:r>
                      <a:r>
                        <a:rPr lang="zh-TW" altLang="en-US" sz="1600" kern="100" dirty="0" smtClean="0">
                          <a:solidFill>
                            <a:srgbClr val="000000"/>
                          </a:solidFill>
                          <a:effectLst/>
                          <a:latin typeface="Times New Roman"/>
                          <a:ea typeface="標楷體"/>
                          <a:cs typeface="+mn-cs"/>
                        </a:rPr>
                        <a:t>七十三</a:t>
                      </a:r>
                      <a:r>
                        <a:rPr lang="zh-TW" sz="1600" kern="100" dirty="0" smtClean="0">
                          <a:solidFill>
                            <a:srgbClr val="000000"/>
                          </a:solidFill>
                          <a:effectLst/>
                          <a:latin typeface="Times New Roman"/>
                          <a:ea typeface="標楷體"/>
                          <a:cs typeface="+mn-cs"/>
                        </a:rPr>
                        <a:t>條</a:t>
                      </a:r>
                      <a:endParaRPr lang="zh-TW" sz="1600" kern="100" dirty="0">
                        <a:solidFill>
                          <a:srgbClr val="000000"/>
                        </a:solidFill>
                        <a:effectLst/>
                        <a:latin typeface="Times New Roman"/>
                        <a:ea typeface="標楷體"/>
                        <a:cs typeface="+mn-cs"/>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indent="252000" algn="l" defTabSz="914400" rtl="0" eaLnBrk="1" latinLnBrk="0" hangingPunct="1">
                        <a:lnSpc>
                          <a:spcPct val="100000"/>
                        </a:lnSpc>
                        <a:spcAft>
                          <a:spcPts val="0"/>
                        </a:spcAft>
                      </a:pPr>
                      <a:r>
                        <a:rPr lang="zh-TW" sz="1600" kern="1200" dirty="0">
                          <a:solidFill>
                            <a:schemeClr val="tx1"/>
                          </a:solidFill>
                          <a:effectLst/>
                          <a:latin typeface="+mn-lt"/>
                          <a:ea typeface="+mn-ea"/>
                          <a:cs typeface="+mn-cs"/>
                        </a:rPr>
                        <a:t>工程、財物採購經驗收完畢後，應由驗收及監驗人員於結算驗收證明書上分別簽認。</a:t>
                      </a:r>
                    </a:p>
                    <a:p>
                      <a:pPr marL="0" indent="252000" algn="l" defTabSz="914400" rtl="0" eaLnBrk="1" latinLnBrk="0" hangingPunct="1">
                        <a:lnSpc>
                          <a:spcPct val="100000"/>
                        </a:lnSpc>
                        <a:spcAft>
                          <a:spcPts val="0"/>
                        </a:spcAft>
                      </a:pPr>
                      <a:r>
                        <a:rPr lang="zh-TW" sz="1600" kern="1200" dirty="0">
                          <a:solidFill>
                            <a:schemeClr val="tx1"/>
                          </a:solidFill>
                          <a:effectLst/>
                          <a:latin typeface="+mn-lt"/>
                          <a:ea typeface="+mn-ea"/>
                          <a:cs typeface="+mn-cs"/>
                        </a:rPr>
                        <a:t>前項規定，於勞務驗收準用之。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indent="0" algn="l" defTabSz="914400" rtl="0" eaLnBrk="1" latinLnBrk="0" hangingPunct="1">
                        <a:lnSpc>
                          <a:spcPct val="100000"/>
                        </a:lnSpc>
                        <a:spcAft>
                          <a:spcPts val="0"/>
                        </a:spcAft>
                      </a:pPr>
                      <a:r>
                        <a:rPr lang="zh-TW" sz="1600" kern="100" dirty="0">
                          <a:solidFill>
                            <a:srgbClr val="000000"/>
                          </a:solidFill>
                          <a:effectLst/>
                          <a:latin typeface="Times New Roman"/>
                          <a:ea typeface="標楷體"/>
                          <a:cs typeface="+mn-cs"/>
                        </a:rPr>
                        <a:t>第一百零一條</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600" kern="1200" dirty="0">
                          <a:solidFill>
                            <a:schemeClr val="tx1"/>
                          </a:solidFill>
                          <a:effectLst/>
                          <a:latin typeface="+mn-lt"/>
                          <a:ea typeface="+mn-ea"/>
                          <a:cs typeface="+mn-cs"/>
                        </a:rPr>
                        <a:t>公告金額以上之工程或財物採購，除符合第九十條第一項第一款或其他經主管機關認定之情形者外，應填具結算驗收證明書或其他類似文件。未達公告金額之工程或財物採購，得由機關視需要填具之。</a:t>
                      </a:r>
                    </a:p>
                    <a:p>
                      <a:pPr marL="0" indent="252000" algn="l" defTabSz="914400" rtl="0" eaLnBrk="1" latinLnBrk="0" hangingPunct="1">
                        <a:lnSpc>
                          <a:spcPct val="100000"/>
                        </a:lnSpc>
                        <a:spcAft>
                          <a:spcPts val="0"/>
                        </a:spcAft>
                      </a:pPr>
                      <a:r>
                        <a:rPr lang="zh-TW" sz="1600" kern="1200" dirty="0">
                          <a:solidFill>
                            <a:schemeClr val="tx1"/>
                          </a:solidFill>
                          <a:effectLst/>
                          <a:latin typeface="+mn-lt"/>
                          <a:ea typeface="+mn-ea"/>
                          <a:cs typeface="+mn-cs"/>
                        </a:rPr>
                        <a:t>前項結算驗收證明書或其他類似文件，機關應於驗收完畢後十五日內填具，並經主驗及監驗人員分別簽認。但有特殊情形必須延期，經機關首長或其授權人員核准者，不在此限。</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endParaRPr lang="zh-TW" sz="1600" kern="1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endParaRPr lang="zh-TW" sz="16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5467">
                <a:tc gridSpan="6">
                  <a:txBody>
                    <a:bodyPr/>
                    <a:lstStyle/>
                    <a:p>
                      <a:pPr marL="0" indent="252000" algn="l" defTabSz="914400" rtl="0" eaLnBrk="1" latinLnBrk="0" hangingPunct="1">
                        <a:lnSpc>
                          <a:spcPct val="100000"/>
                        </a:lnSpc>
                        <a:spcAft>
                          <a:spcPts val="0"/>
                        </a:spcAft>
                      </a:pPr>
                      <a:r>
                        <a:rPr lang="zh-TW" altLang="en-US" sz="1600" kern="1200" dirty="0" smtClean="0">
                          <a:solidFill>
                            <a:schemeClr val="tx1"/>
                          </a:solidFill>
                          <a:effectLst/>
                          <a:latin typeface="+mn-lt"/>
                          <a:ea typeface="+mn-ea"/>
                          <a:cs typeface="+mn-cs"/>
                        </a:rPr>
                        <a:t>說明：</a:t>
                      </a:r>
                    </a:p>
                    <a:p>
                      <a:pPr marL="285750" lvl="0" indent="-285750">
                        <a:buFont typeface="Arial" panose="020B0604020202020204" pitchFamily="34" charset="0"/>
                        <a:buChar char="•"/>
                      </a:pPr>
                      <a:r>
                        <a:rPr lang="zh-TW" altLang="zh-TW" sz="1600" kern="1200" dirty="0" smtClean="0">
                          <a:solidFill>
                            <a:schemeClr val="tx1"/>
                          </a:solidFill>
                          <a:effectLst/>
                          <a:latin typeface="+mn-lt"/>
                          <a:ea typeface="+mn-ea"/>
                          <a:cs typeface="+mn-cs"/>
                        </a:rPr>
                        <a:t>機關辦理工程及財物採購之驗收，驗收及監驗人員應於驗收完畢後</a:t>
                      </a:r>
                      <a:r>
                        <a:rPr lang="en-US" altLang="zh-TW" sz="1600" kern="1200" dirty="0" smtClean="0">
                          <a:solidFill>
                            <a:schemeClr val="tx1"/>
                          </a:solidFill>
                          <a:effectLst/>
                          <a:latin typeface="+mn-lt"/>
                          <a:ea typeface="+mn-ea"/>
                          <a:cs typeface="+mn-cs"/>
                        </a:rPr>
                        <a:t>15</a:t>
                      </a:r>
                      <a:r>
                        <a:rPr lang="zh-TW" altLang="zh-TW" sz="1600" kern="1200" dirty="0" smtClean="0">
                          <a:solidFill>
                            <a:schemeClr val="tx1"/>
                          </a:solidFill>
                          <a:effectLst/>
                          <a:latin typeface="+mn-lt"/>
                          <a:ea typeface="+mn-ea"/>
                          <a:cs typeface="+mn-cs"/>
                        </a:rPr>
                        <a:t>日內填具結算驗收證明書或其他類似文件。如有特殊情形必須延期時，須先經機關首長或其授權人核准。另「結算驗收證明書」為公文書之一種，須加蓋主辦機關之印信。</a:t>
                      </a:r>
                    </a:p>
                    <a:p>
                      <a:pPr marL="285750" indent="-285750">
                        <a:buFont typeface="Arial" panose="020B0604020202020204" pitchFamily="34" charset="0"/>
                        <a:buChar char="•"/>
                      </a:pPr>
                      <a:r>
                        <a:rPr lang="zh-TW" altLang="zh-TW" sz="1600" kern="1200" dirty="0" smtClean="0">
                          <a:solidFill>
                            <a:schemeClr val="tx1"/>
                          </a:solidFill>
                          <a:effectLst/>
                          <a:latin typeface="+mn-lt"/>
                          <a:ea typeface="+mn-ea"/>
                          <a:cs typeface="+mn-cs"/>
                        </a:rPr>
                        <a:t>勞務採購之驗收是否填具結算驗收證明書，可視個案性質而定，例如法律訴訟服務即無此必要。</a:t>
                      </a:r>
                      <a:endParaRPr lang="zh-TW" altLang="en-US" sz="1600" kern="1200" dirty="0" smtClean="0">
                        <a:solidFill>
                          <a:schemeClr val="tx1"/>
                        </a:solidFill>
                        <a:effectLst/>
                        <a:latin typeface="+mn-lt"/>
                        <a:ea typeface="+mn-ea"/>
                        <a:cs typeface="+mn-cs"/>
                      </a:endParaRPr>
                    </a:p>
                  </a:txBody>
                  <a:tcPr marL="57703" marR="5770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dirty="0"/>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dirty="0"/>
                    </a:p>
                  </a:txBody>
                  <a:tcPr/>
                </a:tc>
              </a:tr>
            </a:tbl>
          </a:graphicData>
        </a:graphic>
      </p:graphicFrame>
    </p:spTree>
    <p:extLst>
      <p:ext uri="{BB962C8B-B14F-4D97-AF65-F5344CB8AC3E}">
        <p14:creationId xmlns:p14="http://schemas.microsoft.com/office/powerpoint/2010/main" val="508161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12</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395536" y="396809"/>
            <a:ext cx="7484343" cy="719138"/>
          </a:xfrm>
        </p:spPr>
        <p:txBody>
          <a:bodyPr/>
          <a:lstStyle/>
          <a:p>
            <a:pPr>
              <a:spcAft>
                <a:spcPts val="0"/>
              </a:spcAft>
            </a:pPr>
            <a:r>
              <a:rPr lang="zh-TW" altLang="zh-TW" sz="4000" dirty="0">
                <a:solidFill>
                  <a:srgbClr val="0000F2"/>
                </a:solidFill>
              </a:rPr>
              <a:t>政府採購法相關法令</a:t>
            </a:r>
            <a:r>
              <a:rPr lang="zh-TW" altLang="zh-TW" sz="4000" dirty="0" smtClean="0">
                <a:solidFill>
                  <a:srgbClr val="0000F2"/>
                </a:solidFill>
              </a:rPr>
              <a:t>規定</a:t>
            </a:r>
            <a:r>
              <a:rPr lang="en-US" altLang="zh-TW" sz="4000" dirty="0" smtClean="0">
                <a:solidFill>
                  <a:srgbClr val="0000F2"/>
                </a:solidFill>
              </a:rPr>
              <a:t/>
            </a:r>
            <a:br>
              <a:rPr lang="en-US" altLang="zh-TW" sz="4000" dirty="0" smtClean="0">
                <a:solidFill>
                  <a:srgbClr val="0000F2"/>
                </a:solidFill>
              </a:rPr>
            </a:br>
            <a:r>
              <a:rPr lang="zh-TW" altLang="zh-TW" sz="3200" dirty="0" smtClean="0">
                <a:solidFill>
                  <a:srgbClr val="FF0000"/>
                </a:solidFill>
              </a:rPr>
              <a:t>減價</a:t>
            </a:r>
            <a:r>
              <a:rPr lang="zh-TW" altLang="zh-TW" sz="3200" dirty="0">
                <a:solidFill>
                  <a:srgbClr val="FF0000"/>
                </a:solidFill>
              </a:rPr>
              <a:t>收</a:t>
            </a:r>
            <a:r>
              <a:rPr lang="zh-TW" altLang="zh-TW" sz="3200" dirty="0" smtClean="0">
                <a:solidFill>
                  <a:srgbClr val="FF0000"/>
                </a:solidFill>
              </a:rPr>
              <a:t>受無須廠商同意</a:t>
            </a:r>
            <a:endParaRPr lang="zh-TW" altLang="zh-TW" sz="3200" kern="1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024673940"/>
              </p:ext>
            </p:extLst>
          </p:nvPr>
        </p:nvGraphicFramePr>
        <p:xfrm>
          <a:off x="179512" y="2163071"/>
          <a:ext cx="8856984" cy="4572000"/>
        </p:xfrm>
        <a:graphic>
          <a:graphicData uri="http://schemas.openxmlformats.org/drawingml/2006/table">
            <a:tbl>
              <a:tblPr>
                <a:tableStyleId>{5C22544A-7EE6-4342-B048-85BDC9FD1C3A}</a:tableStyleId>
              </a:tblPr>
              <a:tblGrid>
                <a:gridCol w="8856984"/>
              </a:tblGrid>
              <a:tr h="3937375">
                <a:tc>
                  <a:txBody>
                    <a:bodyPr/>
                    <a:lstStyle/>
                    <a:p>
                      <a:pPr>
                        <a:spcAft>
                          <a:spcPts val="0"/>
                        </a:spcAft>
                      </a:pPr>
                      <a:r>
                        <a:rPr lang="zh-TW" sz="1500" kern="0" dirty="0">
                          <a:effectLst/>
                        </a:rPr>
                        <a:t>主旨：貴公司函詢減價收受及書面通知投標廠商無法決標之原因疑義，復如說明，請 查照。</a:t>
                      </a:r>
                      <a:r>
                        <a:rPr lang="en-US" sz="1500" kern="0" dirty="0">
                          <a:effectLst/>
                        </a:rPr>
                        <a:t> </a:t>
                      </a:r>
                      <a:endParaRPr lang="zh-TW" sz="1500" kern="100" dirty="0">
                        <a:effectLst/>
                      </a:endParaRPr>
                    </a:p>
                    <a:p>
                      <a:pPr>
                        <a:spcAft>
                          <a:spcPts val="0"/>
                        </a:spcAft>
                      </a:pPr>
                      <a:r>
                        <a:rPr lang="zh-TW" sz="1500" kern="0" dirty="0">
                          <a:effectLst/>
                        </a:rPr>
                        <a:t>說明：</a:t>
                      </a:r>
                      <a:r>
                        <a:rPr lang="en-US" sz="1500" kern="0" dirty="0">
                          <a:effectLst/>
                        </a:rPr>
                        <a:t> </a:t>
                      </a:r>
                      <a:endParaRPr lang="zh-TW" sz="1500" kern="100" dirty="0">
                        <a:effectLst/>
                      </a:endParaRPr>
                    </a:p>
                    <a:p>
                      <a:pPr>
                        <a:spcAft>
                          <a:spcPts val="0"/>
                        </a:spcAft>
                      </a:pPr>
                      <a:r>
                        <a:rPr lang="zh-TW" sz="1500" kern="0" dirty="0">
                          <a:effectLst/>
                        </a:rPr>
                        <a:t>一、復貴公司</a:t>
                      </a:r>
                      <a:r>
                        <a:rPr lang="en-US" sz="1500" kern="0" dirty="0">
                          <a:effectLst/>
                        </a:rPr>
                        <a:t>101</a:t>
                      </a:r>
                      <a:r>
                        <a:rPr lang="zh-TW" sz="1500" kern="0" dirty="0">
                          <a:effectLst/>
                        </a:rPr>
                        <a:t>年</a:t>
                      </a:r>
                      <a:r>
                        <a:rPr lang="en-US" sz="1500" kern="0" dirty="0">
                          <a:effectLst/>
                        </a:rPr>
                        <a:t>10</a:t>
                      </a:r>
                      <a:r>
                        <a:rPr lang="zh-TW" sz="1500" kern="0" dirty="0">
                          <a:effectLst/>
                        </a:rPr>
                        <a:t>月</a:t>
                      </a:r>
                      <a:r>
                        <a:rPr lang="en-US" sz="1500" kern="0" dirty="0">
                          <a:effectLst/>
                        </a:rPr>
                        <a:t>12</a:t>
                      </a:r>
                      <a:r>
                        <a:rPr lang="zh-TW" sz="1500" kern="0" dirty="0">
                          <a:effectLst/>
                        </a:rPr>
                        <a:t>日油採購發字第</a:t>
                      </a:r>
                      <a:r>
                        <a:rPr lang="en-US" sz="1500" kern="0" dirty="0">
                          <a:effectLst/>
                        </a:rPr>
                        <a:t>10110450180</a:t>
                      </a:r>
                      <a:r>
                        <a:rPr lang="zh-TW" sz="1500" kern="0" dirty="0">
                          <a:effectLst/>
                        </a:rPr>
                        <a:t>號書函。</a:t>
                      </a:r>
                      <a:r>
                        <a:rPr lang="en-US" sz="1500" kern="0" dirty="0">
                          <a:effectLst/>
                        </a:rPr>
                        <a:t> </a:t>
                      </a:r>
                      <a:endParaRPr lang="zh-TW" sz="1500" kern="100" dirty="0">
                        <a:effectLst/>
                      </a:endParaRPr>
                    </a:p>
                    <a:p>
                      <a:pPr>
                        <a:spcAft>
                          <a:spcPts val="0"/>
                        </a:spcAft>
                      </a:pPr>
                      <a:r>
                        <a:rPr lang="zh-TW" sz="1500" kern="0" dirty="0">
                          <a:effectLst/>
                        </a:rPr>
                        <a:t>二、來函說明一所詢疑義，說明如下：</a:t>
                      </a:r>
                      <a:r>
                        <a:rPr lang="en-US" sz="1500" kern="0" dirty="0">
                          <a:effectLst/>
                        </a:rPr>
                        <a:t> </a:t>
                      </a:r>
                      <a:endParaRPr lang="zh-TW" sz="1500" kern="100" dirty="0">
                        <a:effectLst/>
                      </a:endParaRPr>
                    </a:p>
                    <a:p>
                      <a:pPr>
                        <a:spcAft>
                          <a:spcPts val="0"/>
                        </a:spcAft>
                      </a:pPr>
                      <a:r>
                        <a:rPr lang="en-US" sz="1500" kern="0" dirty="0">
                          <a:effectLst/>
                        </a:rPr>
                        <a:t>(</a:t>
                      </a:r>
                      <a:r>
                        <a:rPr lang="zh-TW" sz="1500" kern="0" dirty="0">
                          <a:effectLst/>
                        </a:rPr>
                        <a:t>一</a:t>
                      </a:r>
                      <a:r>
                        <a:rPr lang="en-US" sz="1500" kern="0" dirty="0">
                          <a:effectLst/>
                        </a:rPr>
                        <a:t>)</a:t>
                      </a:r>
                      <a:r>
                        <a:rPr lang="zh-TW" sz="1500" kern="0" dirty="0">
                          <a:effectLst/>
                        </a:rPr>
                        <a:t>按政府採購法（下稱本法）第</a:t>
                      </a:r>
                      <a:r>
                        <a:rPr lang="en-US" sz="1500" kern="0" dirty="0">
                          <a:effectLst/>
                        </a:rPr>
                        <a:t>72</a:t>
                      </a:r>
                      <a:r>
                        <a:rPr lang="zh-TW" sz="1500" kern="0" dirty="0">
                          <a:effectLst/>
                        </a:rPr>
                        <a:t>條規定：「</a:t>
                      </a:r>
                      <a:r>
                        <a:rPr lang="en-US" sz="1500" kern="0" dirty="0">
                          <a:effectLst/>
                        </a:rPr>
                        <a:t>…</a:t>
                      </a:r>
                      <a:r>
                        <a:rPr lang="zh-TW" sz="1500" kern="0" dirty="0">
                          <a:effectLst/>
                        </a:rPr>
                        <a:t>驗收結果與契約、圖說、貨樣規定不符者，應通知廠商限期改善、拆除、重作、退貨或換貨</a:t>
                      </a:r>
                      <a:r>
                        <a:rPr lang="en-US" sz="1500" kern="0" dirty="0">
                          <a:effectLst/>
                        </a:rPr>
                        <a:t>…</a:t>
                      </a:r>
                      <a:r>
                        <a:rPr lang="zh-TW" sz="1500" kern="0" dirty="0">
                          <a:effectLst/>
                        </a:rPr>
                        <a:t>（第</a:t>
                      </a:r>
                      <a:r>
                        <a:rPr lang="en-US" sz="1500" kern="0" dirty="0">
                          <a:effectLst/>
                        </a:rPr>
                        <a:t>1</a:t>
                      </a:r>
                      <a:r>
                        <a:rPr lang="zh-TW" sz="1500" kern="0" dirty="0">
                          <a:effectLst/>
                        </a:rPr>
                        <a:t>項）。驗收結果與規定不符，而不妨礙安全及使用需求，亦無減少通常效用或契約預定效用，經機關檢討不必拆換或拆換確有困難者，得於必要時減價收受。其在查核金額以上之採購，應先報經上級機關核准；未達查核金額之採購，應經機關首長或其授權人員核准。」爰機關驗收結果與契約規定不符，依上開規定於必要時辦理</a:t>
                      </a:r>
                      <a:r>
                        <a:rPr lang="zh-TW" sz="1500" kern="0" dirty="0">
                          <a:solidFill>
                            <a:srgbClr val="FF0000"/>
                          </a:solidFill>
                          <a:effectLst/>
                        </a:rPr>
                        <a:t>減價收受者，尚無須經廠商同意。</a:t>
                      </a:r>
                      <a:r>
                        <a:rPr lang="en-US" sz="1500" kern="0" dirty="0">
                          <a:solidFill>
                            <a:srgbClr val="FF0000"/>
                          </a:solidFill>
                          <a:effectLst/>
                        </a:rPr>
                        <a:t> </a:t>
                      </a:r>
                      <a:endParaRPr lang="zh-TW" sz="1500" kern="100" dirty="0">
                        <a:solidFill>
                          <a:srgbClr val="FF0000"/>
                        </a:solidFill>
                        <a:effectLst/>
                      </a:endParaRPr>
                    </a:p>
                    <a:p>
                      <a:pPr>
                        <a:spcAft>
                          <a:spcPts val="0"/>
                        </a:spcAft>
                      </a:pPr>
                      <a:r>
                        <a:rPr lang="en-US" sz="1500" kern="0" dirty="0">
                          <a:effectLst/>
                        </a:rPr>
                        <a:t>(</a:t>
                      </a:r>
                      <a:r>
                        <a:rPr lang="zh-TW" sz="1500" kern="0" dirty="0">
                          <a:effectLst/>
                        </a:rPr>
                        <a:t>二</a:t>
                      </a:r>
                      <a:r>
                        <a:rPr lang="en-US" sz="1500" kern="0" dirty="0">
                          <a:effectLst/>
                        </a:rPr>
                        <a:t>)</a:t>
                      </a:r>
                      <a:r>
                        <a:rPr lang="zh-TW" sz="1500" kern="0" dirty="0">
                          <a:effectLst/>
                        </a:rPr>
                        <a:t>機關依上開規定辦理減價收受，其減價計算方式，本法施行細則第</a:t>
                      </a:r>
                      <a:r>
                        <a:rPr lang="en-US" sz="1500" kern="0" dirty="0">
                          <a:effectLst/>
                        </a:rPr>
                        <a:t>98</a:t>
                      </a:r>
                      <a:r>
                        <a:rPr lang="zh-TW" sz="1500" kern="0" dirty="0">
                          <a:effectLst/>
                        </a:rPr>
                        <a:t>條第</a:t>
                      </a:r>
                      <a:r>
                        <a:rPr lang="en-US" sz="1500" kern="0" dirty="0">
                          <a:effectLst/>
                        </a:rPr>
                        <a:t>2</a:t>
                      </a:r>
                      <a:r>
                        <a:rPr lang="zh-TW" sz="1500" kern="0" dirty="0">
                          <a:effectLst/>
                        </a:rPr>
                        <a:t>項已有規定「依契約規定。契約未規定者，得就不符項目，依契約價金、市價、額外費用、所受損害或懲罰性違約金等，計算減價金額」，其減價之金額，尚無須依本法第</a:t>
                      </a:r>
                      <a:r>
                        <a:rPr lang="en-US" sz="1500" kern="0" dirty="0">
                          <a:effectLst/>
                        </a:rPr>
                        <a:t>46</a:t>
                      </a:r>
                      <a:r>
                        <a:rPr lang="zh-TW" sz="1500" kern="0" dirty="0">
                          <a:effectLst/>
                        </a:rPr>
                        <a:t>條規定「訂定底價」；其減價收受之程序，與限制性招標之議價程序有別。</a:t>
                      </a:r>
                      <a:r>
                        <a:rPr lang="en-US" sz="1500" kern="0" dirty="0">
                          <a:effectLst/>
                        </a:rPr>
                        <a:t> </a:t>
                      </a:r>
                      <a:endParaRPr lang="zh-TW" sz="1500" kern="100" dirty="0">
                        <a:effectLst/>
                      </a:endParaRPr>
                    </a:p>
                    <a:p>
                      <a:pPr>
                        <a:spcAft>
                          <a:spcPts val="0"/>
                        </a:spcAft>
                      </a:pPr>
                      <a:r>
                        <a:rPr lang="en-US" sz="1500" kern="0" dirty="0">
                          <a:effectLst/>
                        </a:rPr>
                        <a:t>(</a:t>
                      </a:r>
                      <a:r>
                        <a:rPr lang="zh-TW" sz="1500" kern="0" dirty="0">
                          <a:effectLst/>
                        </a:rPr>
                        <a:t>三</a:t>
                      </a:r>
                      <a:r>
                        <a:rPr lang="en-US" sz="1500" kern="0" dirty="0">
                          <a:effectLst/>
                        </a:rPr>
                        <a:t>)</a:t>
                      </a:r>
                      <a:r>
                        <a:rPr lang="zh-TW" sz="1500" kern="0" dirty="0">
                          <a:effectLst/>
                        </a:rPr>
                        <a:t>機關辦理採購，應報請上級機關派員監辦或由主（會）計及有關單位會同監辦之情形，本法第</a:t>
                      </a:r>
                      <a:r>
                        <a:rPr lang="en-US" sz="1500" kern="0" dirty="0">
                          <a:effectLst/>
                        </a:rPr>
                        <a:t>12</a:t>
                      </a:r>
                      <a:r>
                        <a:rPr lang="zh-TW" sz="1500" kern="0" dirty="0">
                          <a:effectLst/>
                        </a:rPr>
                        <a:t>條及第</a:t>
                      </a:r>
                      <a:r>
                        <a:rPr lang="en-US" sz="1500" kern="0" dirty="0">
                          <a:effectLst/>
                        </a:rPr>
                        <a:t>13</a:t>
                      </a:r>
                      <a:r>
                        <a:rPr lang="zh-TW" sz="1500" kern="0" dirty="0">
                          <a:effectLst/>
                        </a:rPr>
                        <a:t>條已有規定。</a:t>
                      </a:r>
                      <a:r>
                        <a:rPr lang="en-US" sz="1500" kern="0" dirty="0">
                          <a:effectLst/>
                        </a:rPr>
                        <a:t> </a:t>
                      </a:r>
                      <a:endParaRPr lang="zh-TW" sz="1500" kern="100" dirty="0">
                        <a:effectLst/>
                      </a:endParaRPr>
                    </a:p>
                    <a:p>
                      <a:pPr>
                        <a:spcAft>
                          <a:spcPts val="0"/>
                        </a:spcAft>
                      </a:pPr>
                      <a:r>
                        <a:rPr lang="zh-TW" sz="1500" kern="0" dirty="0">
                          <a:effectLst/>
                        </a:rPr>
                        <a:t>三、來函說明二所詢略以「因流標或廢標者，如於開標紀錄上已請出席廠商簽名領回原封投標資料，或於廢標紀錄上請出席廠商會同簽名」疑義乙節，查上開紀錄如已載明無法決標之原因，並將影本提供出席廠商，已具有本法第</a:t>
                      </a:r>
                      <a:r>
                        <a:rPr lang="en-US" sz="1500" kern="0" dirty="0">
                          <a:effectLst/>
                        </a:rPr>
                        <a:t>61</a:t>
                      </a:r>
                      <a:r>
                        <a:rPr lang="zh-TW" sz="1500" kern="0" dirty="0">
                          <a:effectLst/>
                        </a:rPr>
                        <a:t>條所定對該廠商書面通知該案無法決標之效果。</a:t>
                      </a:r>
                      <a:r>
                        <a:rPr lang="en-US" sz="1500" kern="0" dirty="0">
                          <a:effectLst/>
                        </a:rPr>
                        <a:t> </a:t>
                      </a:r>
                      <a:endParaRPr lang="zh-TW" sz="1500" kern="100" dirty="0">
                        <a:effectLst/>
                      </a:endParaRPr>
                    </a:p>
                    <a:p>
                      <a:pPr>
                        <a:spcAft>
                          <a:spcPts val="0"/>
                        </a:spcAft>
                      </a:pPr>
                      <a:r>
                        <a:rPr lang="zh-TW" sz="1500" kern="0" dirty="0">
                          <a:effectLst/>
                        </a:rPr>
                        <a:t>正本：台灣中油股份有限公司</a:t>
                      </a:r>
                      <a:r>
                        <a:rPr lang="en-US" sz="1500" kern="0" dirty="0">
                          <a:effectLst/>
                        </a:rPr>
                        <a:t> </a:t>
                      </a:r>
                      <a:endParaRPr lang="zh-TW" sz="1500" kern="100" dirty="0">
                        <a:effectLst/>
                      </a:endParaRPr>
                    </a:p>
                    <a:p>
                      <a:pPr>
                        <a:spcAft>
                          <a:spcPts val="0"/>
                        </a:spcAft>
                      </a:pPr>
                      <a:r>
                        <a:rPr lang="zh-TW" sz="1500" kern="0" dirty="0">
                          <a:effectLst/>
                        </a:rPr>
                        <a:t>副本：本會企劃處（網站）</a:t>
                      </a:r>
                      <a:r>
                        <a:rPr lang="en-US" sz="1500" kern="0" dirty="0">
                          <a:effectLst/>
                        </a:rPr>
                        <a:t> </a:t>
                      </a:r>
                      <a:endParaRPr lang="zh-TW" sz="1500" kern="100" dirty="0">
                        <a:effectLst/>
                        <a:latin typeface="Times New Roman"/>
                        <a:ea typeface="新細明體"/>
                      </a:endParaRPr>
                    </a:p>
                  </a:txBody>
                  <a:tcPr marL="0" marR="0" marT="0" marB="0" anchor="ctr">
                    <a:noFill/>
                  </a:tcPr>
                </a:tc>
              </a:tr>
            </a:tbl>
          </a:graphicData>
        </a:graphic>
      </p:graphicFrame>
      <p:sp>
        <p:nvSpPr>
          <p:cNvPr id="3" name="Rectangle 1"/>
          <p:cNvSpPr>
            <a:spLocks noChangeArrowheads="1"/>
          </p:cNvSpPr>
          <p:nvPr/>
        </p:nvSpPr>
        <p:spPr bwMode="auto">
          <a:xfrm>
            <a:off x="827584" y="1137393"/>
            <a:ext cx="7704856" cy="1007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140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t>行政院公共工程委員會 函</a:t>
            </a:r>
            <a:r>
              <a:rPr kumimoji="1" lang="zh-TW" altLang="en-US" sz="140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t> </a:t>
            </a:r>
            <a:endParaRPr kumimoji="1" lang="zh-TW" altLang="en-US" sz="7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發文日期：中華民國</a:t>
            </a:r>
            <a:r>
              <a:rPr kumimoji="1" lang="en-US" altLang="zh-TW"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101</a:t>
            </a:r>
            <a:r>
              <a:rPr kumimoji="1" lang="zh-TW" altLang="en-US"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年</a:t>
            </a:r>
            <a:r>
              <a:rPr kumimoji="1" lang="en-US" altLang="zh-TW"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11</a:t>
            </a:r>
            <a:r>
              <a:rPr kumimoji="1" lang="zh-TW" altLang="en-US"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月</a:t>
            </a:r>
            <a:r>
              <a:rPr kumimoji="1" lang="en-US" altLang="zh-TW"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1</a:t>
            </a:r>
            <a:r>
              <a:rPr kumimoji="1" lang="zh-TW" altLang="en-US"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日</a:t>
            </a:r>
            <a:r>
              <a:rPr kumimoji="1" lang="zh-TW" altLang="en-US" sz="140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t> </a:t>
            </a:r>
            <a:r>
              <a:rPr kumimoji="1" lang="zh-TW" altLang="en-US" sz="105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t/>
            </a:r>
            <a:br>
              <a:rPr kumimoji="1" lang="zh-TW" altLang="en-US" sz="105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br>
            <a:r>
              <a:rPr kumimoji="1" lang="zh-TW" altLang="en-US"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發文字號：工程企字第</a:t>
            </a:r>
            <a:r>
              <a:rPr kumimoji="1" lang="en-US" altLang="zh-TW"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10100383950</a:t>
            </a:r>
            <a:r>
              <a:rPr kumimoji="1" lang="zh-TW" altLang="en-US"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號 </a:t>
            </a:r>
            <a:r>
              <a:rPr kumimoji="1" lang="zh-TW" altLang="en-US" sz="105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t/>
            </a:r>
            <a:br>
              <a:rPr kumimoji="1" lang="zh-TW" altLang="en-US" sz="105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br>
            <a:r>
              <a:rPr kumimoji="1" lang="zh-TW" altLang="en-US" sz="1050" b="0" i="0" u="none" strike="noStrike" cap="none" normalizeH="0" baseline="0" dirty="0" smtClean="0">
                <a:ln>
                  <a:noFill/>
                </a:ln>
                <a:solidFill>
                  <a:srgbClr val="FF0080"/>
                </a:solidFill>
                <a:effectLst/>
                <a:latin typeface="Times New Roman" pitchFamily="18" charset="0"/>
                <a:ea typeface="新細明體" pitchFamily="18" charset="-120"/>
                <a:cs typeface="新細明體" pitchFamily="18" charset="-120"/>
              </a:rPr>
              <a:t>根據政府採購法　第十三條　第四十六條　第七十一條 </a:t>
            </a:r>
            <a:r>
              <a:rPr kumimoji="1" lang="zh-TW" altLang="en-US" sz="105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t/>
            </a:r>
            <a:br>
              <a:rPr kumimoji="1" lang="zh-TW" altLang="en-US" sz="1050" b="0" i="0" u="none" strike="noStrike" cap="none" normalizeH="0" baseline="0" dirty="0" smtClean="0">
                <a:ln>
                  <a:noFill/>
                </a:ln>
                <a:solidFill>
                  <a:srgbClr val="000000"/>
                </a:solidFill>
                <a:effectLst/>
                <a:latin typeface="Times New Roman" pitchFamily="18" charset="0"/>
                <a:ea typeface="新細明體" pitchFamily="18" charset="-120"/>
                <a:cs typeface="新細明體" pitchFamily="18" charset="-120"/>
              </a:rPr>
            </a:br>
            <a:r>
              <a:rPr kumimoji="1" lang="zh-TW" altLang="en-US"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本解釋函上網公告者：本會企劃處　第三科　 張 </a:t>
            </a:r>
            <a:r>
              <a:rPr kumimoji="1" lang="en-US" altLang="zh-TW"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a:t>
            </a:r>
            <a:r>
              <a:rPr kumimoji="1" lang="zh-TW" altLang="en-US" sz="1050" b="0" i="0" u="none" strike="noStrike" cap="none" normalizeH="0" baseline="0" dirty="0" smtClean="0">
                <a:ln>
                  <a:noFill/>
                </a:ln>
                <a:solidFill>
                  <a:srgbClr val="FF00FF"/>
                </a:solidFill>
                <a:effectLst/>
                <a:latin typeface="Times New Roman" pitchFamily="18" charset="0"/>
                <a:ea typeface="新細明體" pitchFamily="18" charset="-120"/>
                <a:cs typeface="新細明體" pitchFamily="18" charset="-120"/>
              </a:rPr>
              <a:t>先生或小姐</a:t>
            </a: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3478793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13</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539552" y="332656"/>
            <a:ext cx="8424935" cy="719138"/>
          </a:xfrm>
        </p:spPr>
        <p:txBody>
          <a:bodyPr/>
          <a:lstStyle/>
          <a:p>
            <a:pPr>
              <a:spcAft>
                <a:spcPts val="0"/>
              </a:spcAft>
            </a:pPr>
            <a:r>
              <a:rPr lang="zh-TW" altLang="zh-TW" sz="4000" dirty="0">
                <a:solidFill>
                  <a:srgbClr val="0000F2"/>
                </a:solidFill>
              </a:rPr>
              <a:t>政府採購法相關法令</a:t>
            </a:r>
            <a:r>
              <a:rPr lang="zh-TW" altLang="zh-TW" sz="4000" dirty="0" smtClean="0">
                <a:solidFill>
                  <a:srgbClr val="0000F2"/>
                </a:solidFill>
              </a:rPr>
              <a:t>規定</a:t>
            </a:r>
            <a:r>
              <a:rPr lang="en-US" altLang="zh-TW" sz="4000" dirty="0" smtClean="0">
                <a:solidFill>
                  <a:srgbClr val="0000F2"/>
                </a:solidFill>
              </a:rPr>
              <a:t/>
            </a:r>
            <a:br>
              <a:rPr lang="en-US" altLang="zh-TW" sz="4000" dirty="0" smtClean="0">
                <a:solidFill>
                  <a:srgbClr val="0000F2"/>
                </a:solidFill>
              </a:rPr>
            </a:br>
            <a:r>
              <a:rPr lang="zh-TW" altLang="zh-TW" sz="3200" dirty="0" smtClean="0">
                <a:solidFill>
                  <a:srgbClr val="FF0000"/>
                </a:solidFill>
              </a:rPr>
              <a:t>停</a:t>
            </a:r>
            <a:r>
              <a:rPr lang="zh-TW" altLang="zh-TW" sz="3200" dirty="0">
                <a:solidFill>
                  <a:srgbClr val="FF0000"/>
                </a:solidFill>
              </a:rPr>
              <a:t>權之相關</a:t>
            </a:r>
            <a:r>
              <a:rPr lang="zh-TW" altLang="zh-TW" sz="3200" dirty="0" smtClean="0">
                <a:solidFill>
                  <a:srgbClr val="FF0000"/>
                </a:solidFill>
              </a:rPr>
              <a:t>問題</a:t>
            </a:r>
            <a:r>
              <a:rPr lang="en-US" altLang="zh-TW" sz="3200" dirty="0" smtClean="0">
                <a:solidFill>
                  <a:srgbClr val="FF0000"/>
                </a:solidFill>
              </a:rPr>
              <a:t>(</a:t>
            </a:r>
            <a:r>
              <a:rPr lang="zh-TW" altLang="zh-TW" sz="3200" dirty="0" smtClean="0">
                <a:solidFill>
                  <a:srgbClr val="FF0000"/>
                </a:solidFill>
              </a:rPr>
              <a:t>第</a:t>
            </a:r>
            <a:r>
              <a:rPr lang="en-US" altLang="zh-TW" sz="3200" dirty="0">
                <a:solidFill>
                  <a:srgbClr val="FF0000"/>
                </a:solidFill>
              </a:rPr>
              <a:t>101</a:t>
            </a:r>
            <a:r>
              <a:rPr lang="zh-TW" altLang="zh-TW" sz="3200" dirty="0">
                <a:solidFill>
                  <a:srgbClr val="FF0000"/>
                </a:solidFill>
              </a:rPr>
              <a:t>條第</a:t>
            </a:r>
            <a:r>
              <a:rPr lang="en-US" altLang="zh-TW" sz="3200" dirty="0">
                <a:solidFill>
                  <a:srgbClr val="FF0000"/>
                </a:solidFill>
              </a:rPr>
              <a:t>3</a:t>
            </a:r>
            <a:r>
              <a:rPr lang="zh-TW" altLang="zh-TW" sz="3200" dirty="0" smtClean="0">
                <a:solidFill>
                  <a:srgbClr val="FF0000"/>
                </a:solidFill>
              </a:rPr>
              <a:t>款</a:t>
            </a:r>
            <a:r>
              <a:rPr lang="en-US" altLang="zh-TW" sz="3200" dirty="0" smtClean="0">
                <a:solidFill>
                  <a:srgbClr val="FF0000"/>
                </a:solidFill>
              </a:rPr>
              <a:t>)</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185740125"/>
              </p:ext>
            </p:extLst>
          </p:nvPr>
        </p:nvGraphicFramePr>
        <p:xfrm>
          <a:off x="107504" y="1484784"/>
          <a:ext cx="8856984" cy="4389120"/>
        </p:xfrm>
        <a:graphic>
          <a:graphicData uri="http://schemas.openxmlformats.org/drawingml/2006/table">
            <a:tbl>
              <a:tblPr>
                <a:tableStyleId>{5C22544A-7EE6-4342-B048-85BDC9FD1C3A}</a:tableStyleId>
              </a:tblPr>
              <a:tblGrid>
                <a:gridCol w="8856984"/>
              </a:tblGrid>
              <a:tr h="3937375">
                <a:tc>
                  <a:txBody>
                    <a:bodyPr/>
                    <a:lstStyle/>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行政院公共工程委員會訴</a:t>
                      </a:r>
                      <a:r>
                        <a:rPr lang="en-US" altLang="zh-TW" sz="2400" kern="1200" dirty="0" smtClean="0">
                          <a:solidFill>
                            <a:schemeClr val="dk1"/>
                          </a:solidFill>
                          <a:effectLst/>
                          <a:latin typeface="+mn-lt"/>
                          <a:ea typeface="+mn-ea"/>
                          <a:cs typeface="+mn-cs"/>
                        </a:rPr>
                        <a:t>91498</a:t>
                      </a:r>
                      <a:r>
                        <a:rPr lang="zh-TW" altLang="zh-TW" sz="2400" kern="1200" dirty="0" smtClean="0">
                          <a:solidFill>
                            <a:schemeClr val="dk1"/>
                          </a:solidFill>
                          <a:effectLst/>
                          <a:latin typeface="+mn-lt"/>
                          <a:ea typeface="+mn-ea"/>
                          <a:cs typeface="+mn-cs"/>
                        </a:rPr>
                        <a:t>號審議判斷書：</a:t>
                      </a:r>
                    </a:p>
                    <a:p>
                      <a:pPr marL="742950" lvl="1" indent="-285750">
                        <a:buFont typeface="Arial" panose="020B0604020202020204" pitchFamily="34" charset="0"/>
                        <a:buChar char="•"/>
                      </a:pPr>
                      <a:r>
                        <a:rPr lang="zh-TW" altLang="zh-TW" sz="2400" kern="1200" dirty="0" smtClean="0">
                          <a:solidFill>
                            <a:schemeClr val="dk1"/>
                          </a:solidFill>
                          <a:effectLst/>
                          <a:latin typeface="+mn-lt"/>
                          <a:ea typeface="+mn-ea"/>
                          <a:cs typeface="+mn-cs"/>
                        </a:rPr>
                        <a:t>縱經機關驗收完成，亦</a:t>
                      </a:r>
                      <a:r>
                        <a:rPr lang="zh-TW" altLang="zh-TW" sz="2400" u="sng" kern="1200" dirty="0" smtClean="0">
                          <a:solidFill>
                            <a:schemeClr val="dk1"/>
                          </a:solidFill>
                          <a:effectLst/>
                          <a:latin typeface="+mn-lt"/>
                          <a:ea typeface="+mn-ea"/>
                          <a:cs typeface="+mn-cs"/>
                        </a:rPr>
                        <a:t>不得免除</a:t>
                      </a:r>
                      <a:r>
                        <a:rPr lang="zh-TW" altLang="zh-TW" sz="2400" kern="1200" dirty="0" smtClean="0">
                          <a:solidFill>
                            <a:schemeClr val="dk1"/>
                          </a:solidFill>
                          <a:effectLst/>
                          <a:latin typeface="+mn-lt"/>
                          <a:ea typeface="+mn-ea"/>
                          <a:cs typeface="+mn-cs"/>
                        </a:rPr>
                        <a:t>廠商減省工料之責任。</a:t>
                      </a:r>
                    </a:p>
                    <a:p>
                      <a:pPr marL="742950" lvl="1" indent="-285750">
                        <a:buFont typeface="Arial" panose="020B0604020202020204" pitchFamily="34" charset="0"/>
                        <a:buChar char="•"/>
                      </a:pPr>
                      <a:r>
                        <a:rPr lang="zh-TW" altLang="zh-TW" sz="2400" kern="1200" dirty="0" smtClean="0">
                          <a:solidFill>
                            <a:schemeClr val="dk1"/>
                          </a:solidFill>
                          <a:effectLst/>
                          <a:latin typeface="+mn-lt"/>
                          <a:ea typeface="+mn-ea"/>
                          <a:cs typeface="+mn-cs"/>
                        </a:rPr>
                        <a:t>行政院公共工程委員會訴</a:t>
                      </a:r>
                      <a:r>
                        <a:rPr lang="en-US" altLang="zh-TW" sz="2400" kern="1200" dirty="0" smtClean="0">
                          <a:solidFill>
                            <a:schemeClr val="dk1"/>
                          </a:solidFill>
                          <a:effectLst/>
                          <a:latin typeface="+mn-lt"/>
                          <a:ea typeface="+mn-ea"/>
                          <a:cs typeface="+mn-cs"/>
                        </a:rPr>
                        <a:t>1000022</a:t>
                      </a:r>
                      <a:r>
                        <a:rPr lang="zh-TW" altLang="zh-TW" sz="2400" kern="1200" dirty="0" smtClean="0">
                          <a:solidFill>
                            <a:schemeClr val="dk1"/>
                          </a:solidFill>
                          <a:effectLst/>
                          <a:latin typeface="+mn-lt"/>
                          <a:ea typeface="+mn-ea"/>
                          <a:cs typeface="+mn-cs"/>
                        </a:rPr>
                        <a:t>號審議判斷書：</a:t>
                      </a:r>
                    </a:p>
                    <a:p>
                      <a:pPr marL="742950" lvl="1" indent="-285750">
                        <a:buFont typeface="Arial" panose="020B0604020202020204" pitchFamily="34" charset="0"/>
                        <a:buChar char="•"/>
                      </a:pPr>
                      <a:r>
                        <a:rPr lang="zh-TW" altLang="zh-TW" sz="2400" kern="1200" dirty="0" smtClean="0">
                          <a:solidFill>
                            <a:schemeClr val="dk1"/>
                          </a:solidFill>
                          <a:effectLst/>
                          <a:latin typeface="+mn-lt"/>
                          <a:ea typeface="+mn-ea"/>
                          <a:cs typeface="+mn-cs"/>
                        </a:rPr>
                        <a:t>有無擅自減省工料，應以查驗當時之結果作為判斷基準，申訴廠商事後</a:t>
                      </a:r>
                      <a:r>
                        <a:rPr lang="zh-TW" altLang="zh-TW" sz="2400" u="sng" kern="1200" dirty="0" smtClean="0">
                          <a:solidFill>
                            <a:schemeClr val="dk1"/>
                          </a:solidFill>
                          <a:effectLst/>
                          <a:latin typeface="+mn-lt"/>
                          <a:ea typeface="+mn-ea"/>
                          <a:cs typeface="+mn-cs"/>
                        </a:rPr>
                        <a:t>縱然予以改善，但並不影響其原有擅自減省工料之事實</a:t>
                      </a:r>
                      <a:r>
                        <a:rPr lang="zh-TW" altLang="zh-TW" sz="2400" kern="1200" dirty="0" smtClean="0">
                          <a:solidFill>
                            <a:schemeClr val="dk1"/>
                          </a:solidFill>
                          <a:effectLst/>
                          <a:latin typeface="+mn-lt"/>
                          <a:ea typeface="+mn-ea"/>
                          <a:cs typeface="+mn-cs"/>
                        </a:rPr>
                        <a:t>，因此，申訴廠商</a:t>
                      </a:r>
                      <a:r>
                        <a:rPr lang="zh-TW" altLang="zh-TW" sz="2400" kern="1200" dirty="0" smtClean="0">
                          <a:solidFill>
                            <a:srgbClr val="FF0000"/>
                          </a:solidFill>
                          <a:effectLst/>
                          <a:latin typeface="+mn-lt"/>
                          <a:ea typeface="+mn-ea"/>
                          <a:cs typeface="+mn-cs"/>
                        </a:rPr>
                        <a:t>實難以事後業已改善，推翻其原有擅自減省工料之事實</a:t>
                      </a:r>
                      <a:r>
                        <a:rPr lang="zh-TW" altLang="zh-TW" sz="2400" kern="1200" dirty="0" smtClean="0">
                          <a:solidFill>
                            <a:schemeClr val="dk1"/>
                          </a:solidFill>
                          <a:effectLst/>
                          <a:latin typeface="+mn-lt"/>
                          <a:ea typeface="+mn-ea"/>
                          <a:cs typeface="+mn-cs"/>
                        </a:rPr>
                        <a:t>。</a:t>
                      </a:r>
                    </a:p>
                    <a:p>
                      <a:pPr marL="742950" lvl="1" indent="-285750">
                        <a:buFont typeface="Arial" panose="020B0604020202020204" pitchFamily="34" charset="0"/>
                        <a:buChar char="•"/>
                      </a:pPr>
                      <a:r>
                        <a:rPr lang="zh-TW" altLang="zh-TW" sz="2400" kern="1200" dirty="0" smtClean="0">
                          <a:solidFill>
                            <a:schemeClr val="dk1"/>
                          </a:solidFill>
                          <a:effectLst/>
                          <a:latin typeface="+mn-lt"/>
                          <a:ea typeface="+mn-ea"/>
                          <a:cs typeface="+mn-cs"/>
                        </a:rPr>
                        <a:t>情節是否重大，並非以減省工料之金額做為判斷之主要基準，本件缺失，日後可能造成人行道路面凹凸起伏不平，導致維修頻繁及用路人易跘跌受傷，已詳述如上，因此，申訴廠商僅以其自行計算該缺失金額所占契約金額甚微，即認情節並非重大，亦難參採。</a:t>
                      </a:r>
                      <a:endParaRPr lang="zh-TW" altLang="zh-TW" sz="2400" kern="1200" dirty="0">
                        <a:solidFill>
                          <a:schemeClr val="dk1"/>
                        </a:solidFill>
                        <a:effectLst/>
                        <a:latin typeface="+mn-lt"/>
                        <a:ea typeface="+mn-ea"/>
                        <a:cs typeface="+mn-cs"/>
                      </a:endParaRPr>
                    </a:p>
                  </a:txBody>
                  <a:tcPr marL="0" marR="0" marT="0" marB="0" anchor="ctr">
                    <a:noFill/>
                  </a:tcPr>
                </a:tc>
              </a:tr>
            </a:tbl>
          </a:graphicData>
        </a:graphic>
      </p:graphicFrame>
    </p:spTree>
    <p:extLst>
      <p:ext uri="{BB962C8B-B14F-4D97-AF65-F5344CB8AC3E}">
        <p14:creationId xmlns:p14="http://schemas.microsoft.com/office/powerpoint/2010/main" val="2148082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14</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323528" y="188640"/>
            <a:ext cx="8712967" cy="863154"/>
          </a:xfrm>
        </p:spPr>
        <p:txBody>
          <a:bodyPr/>
          <a:lstStyle/>
          <a:p>
            <a:pPr>
              <a:spcAft>
                <a:spcPts val="0"/>
              </a:spcAft>
            </a:pPr>
            <a:r>
              <a:rPr lang="zh-TW" altLang="zh-TW" sz="3200" dirty="0">
                <a:solidFill>
                  <a:srgbClr val="0000F2"/>
                </a:solidFill>
              </a:rPr>
              <a:t>政府採購法相關法令</a:t>
            </a:r>
            <a:r>
              <a:rPr lang="zh-TW" altLang="zh-TW" sz="3200" dirty="0" smtClean="0">
                <a:solidFill>
                  <a:srgbClr val="0000F2"/>
                </a:solidFill>
              </a:rPr>
              <a:t>規定</a:t>
            </a:r>
            <a:r>
              <a:rPr lang="en-US" altLang="zh-TW" sz="3200" dirty="0" smtClean="0">
                <a:solidFill>
                  <a:srgbClr val="0000F2"/>
                </a:solidFill>
              </a:rPr>
              <a:t/>
            </a:r>
            <a:br>
              <a:rPr lang="en-US" altLang="zh-TW" sz="3200" dirty="0" smtClean="0">
                <a:solidFill>
                  <a:srgbClr val="0000F2"/>
                </a:solidFill>
              </a:rPr>
            </a:br>
            <a:r>
              <a:rPr lang="zh-TW" altLang="zh-TW" sz="1800" dirty="0" smtClean="0">
                <a:solidFill>
                  <a:srgbClr val="FF0000"/>
                </a:solidFill>
              </a:rPr>
              <a:t>「</a:t>
            </a:r>
            <a:r>
              <a:rPr lang="zh-TW" altLang="zh-TW" sz="1800" dirty="0">
                <a:solidFill>
                  <a:srgbClr val="FF0000"/>
                </a:solidFill>
              </a:rPr>
              <a:t>減價收受結案」者，於一般情形下，尚難構成本法第一百零一條第一項第八款情形</a:t>
            </a:r>
            <a:endParaRPr lang="zh-TW" altLang="zh-TW" sz="16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480682318"/>
              </p:ext>
            </p:extLst>
          </p:nvPr>
        </p:nvGraphicFramePr>
        <p:xfrm>
          <a:off x="179512" y="1196752"/>
          <a:ext cx="8856984" cy="5486400"/>
        </p:xfrm>
        <a:graphic>
          <a:graphicData uri="http://schemas.openxmlformats.org/drawingml/2006/table">
            <a:tbl>
              <a:tblPr>
                <a:tableStyleId>{5C22544A-7EE6-4342-B048-85BDC9FD1C3A}</a:tableStyleId>
              </a:tblPr>
              <a:tblGrid>
                <a:gridCol w="8856984"/>
              </a:tblGrid>
              <a:tr h="3937375">
                <a:tc>
                  <a:txBody>
                    <a:bodyPr/>
                    <a:lstStyle/>
                    <a:p>
                      <a:pPr marL="285750" lvl="0" indent="-285750">
                        <a:buFont typeface="Arial" panose="020B0604020202020204" pitchFamily="34" charset="0"/>
                        <a:buChar char="•"/>
                      </a:pPr>
                      <a:r>
                        <a:rPr lang="zh-TW" altLang="zh-TW" sz="2000" kern="1200" dirty="0" smtClean="0">
                          <a:solidFill>
                            <a:schemeClr val="dk1"/>
                          </a:solidFill>
                          <a:effectLst/>
                          <a:latin typeface="+mn-lt"/>
                          <a:ea typeface="+mn-ea"/>
                          <a:cs typeface="+mn-cs"/>
                        </a:rPr>
                        <a:t>廠商經由「減價收受結案」者，於</a:t>
                      </a:r>
                      <a:r>
                        <a:rPr lang="zh-TW" altLang="zh-TW" sz="2000" u="sng" kern="1200" dirty="0" smtClean="0">
                          <a:solidFill>
                            <a:schemeClr val="dk1"/>
                          </a:solidFill>
                          <a:effectLst/>
                          <a:latin typeface="+mn-lt"/>
                          <a:ea typeface="+mn-ea"/>
                          <a:cs typeface="+mn-cs"/>
                        </a:rPr>
                        <a:t>一般情形下，尚難構成本法第一百零一條第一項第八款情形，惟仍應查察有無構成同條項第三款「擅自減省工料情節重大者」之情形</a:t>
                      </a:r>
                      <a:r>
                        <a:rPr lang="zh-TW" altLang="zh-TW" sz="2000" kern="1200" dirty="0" smtClean="0">
                          <a:solidFill>
                            <a:schemeClr val="dk1"/>
                          </a:solidFill>
                          <a:effectLst/>
                          <a:latin typeface="+mn-lt"/>
                          <a:ea typeface="+mn-ea"/>
                          <a:cs typeface="+mn-cs"/>
                        </a:rPr>
                        <a:t>。（工程企字第</a:t>
                      </a:r>
                      <a:r>
                        <a:rPr lang="en-US" altLang="zh-TW" sz="2000" kern="1200" dirty="0" smtClean="0">
                          <a:solidFill>
                            <a:schemeClr val="dk1"/>
                          </a:solidFill>
                          <a:effectLst/>
                          <a:latin typeface="+mn-lt"/>
                          <a:ea typeface="+mn-ea"/>
                          <a:cs typeface="+mn-cs"/>
                        </a:rPr>
                        <a:t>09200248540</a:t>
                      </a:r>
                      <a:r>
                        <a:rPr lang="zh-TW" altLang="zh-TW" sz="2000" kern="1200" dirty="0" smtClean="0">
                          <a:solidFill>
                            <a:schemeClr val="dk1"/>
                          </a:solidFill>
                          <a:effectLst/>
                          <a:latin typeface="+mn-lt"/>
                          <a:ea typeface="+mn-ea"/>
                          <a:cs typeface="+mn-cs"/>
                        </a:rPr>
                        <a:t>號）</a:t>
                      </a:r>
                    </a:p>
                    <a:p>
                      <a:pPr marL="285750" lvl="0" indent="-285750">
                        <a:buFont typeface="Arial" panose="020B0604020202020204" pitchFamily="34" charset="0"/>
                        <a:buChar char="•"/>
                      </a:pPr>
                      <a:r>
                        <a:rPr lang="zh-TW" altLang="zh-TW" sz="2000" kern="1200" dirty="0" smtClean="0">
                          <a:solidFill>
                            <a:schemeClr val="dk1"/>
                          </a:solidFill>
                          <a:effectLst/>
                          <a:latin typeface="+mn-lt"/>
                          <a:ea typeface="+mn-ea"/>
                          <a:cs typeface="+mn-cs"/>
                        </a:rPr>
                        <a:t>將規劃設計廠商規劃設計錯誤之情形列為刊登政府採購公報之情形，建議於招標文件預先敘明該錯誤屬本法第一百零一條第九款「</a:t>
                      </a:r>
                      <a:r>
                        <a:rPr lang="zh-TW" altLang="zh-TW" sz="2000" u="sng" kern="1200" dirty="0" smtClean="0">
                          <a:solidFill>
                            <a:schemeClr val="dk1"/>
                          </a:solidFill>
                          <a:effectLst/>
                          <a:latin typeface="+mn-lt"/>
                          <a:ea typeface="+mn-ea"/>
                          <a:cs typeface="+mn-cs"/>
                        </a:rPr>
                        <a:t>查驗或驗收不合格</a:t>
                      </a:r>
                      <a:r>
                        <a:rPr lang="zh-TW" altLang="zh-TW" sz="2000" kern="1200" dirty="0" smtClean="0">
                          <a:solidFill>
                            <a:schemeClr val="dk1"/>
                          </a:solidFill>
                          <a:effectLst/>
                          <a:latin typeface="+mn-lt"/>
                          <a:ea typeface="+mn-ea"/>
                          <a:cs typeface="+mn-cs"/>
                        </a:rPr>
                        <a:t>」之情形。（工程企字第</a:t>
                      </a:r>
                      <a:r>
                        <a:rPr lang="en-US" altLang="zh-TW" sz="2000" kern="1200" dirty="0" smtClean="0">
                          <a:solidFill>
                            <a:schemeClr val="dk1"/>
                          </a:solidFill>
                          <a:effectLst/>
                          <a:latin typeface="+mn-lt"/>
                          <a:ea typeface="+mn-ea"/>
                          <a:cs typeface="+mn-cs"/>
                        </a:rPr>
                        <a:t>8818761</a:t>
                      </a:r>
                      <a:r>
                        <a:rPr lang="zh-TW" altLang="zh-TW" sz="2000" kern="1200" dirty="0" smtClean="0">
                          <a:solidFill>
                            <a:schemeClr val="dk1"/>
                          </a:solidFill>
                          <a:effectLst/>
                          <a:latin typeface="+mn-lt"/>
                          <a:ea typeface="+mn-ea"/>
                          <a:cs typeface="+mn-cs"/>
                        </a:rPr>
                        <a:t>號）</a:t>
                      </a:r>
                    </a:p>
                    <a:p>
                      <a:pPr marL="285750" lvl="0" indent="-285750">
                        <a:buFont typeface="Arial" panose="020B0604020202020204" pitchFamily="34" charset="0"/>
                        <a:buChar char="•"/>
                      </a:pPr>
                      <a:r>
                        <a:rPr lang="zh-TW" altLang="zh-TW" sz="2000" kern="1200" dirty="0" smtClean="0">
                          <a:solidFill>
                            <a:schemeClr val="dk1"/>
                          </a:solidFill>
                          <a:effectLst/>
                          <a:latin typeface="+mn-lt"/>
                          <a:ea typeface="+mn-ea"/>
                          <a:cs typeface="+mn-cs"/>
                        </a:rPr>
                        <a:t>爭契約規定：「機關得將廠商之規劃、設計錯誤、監造不實，視為政府採購法第</a:t>
                      </a:r>
                      <a:r>
                        <a:rPr lang="en-US" altLang="zh-TW" sz="2000" kern="1200" dirty="0" smtClean="0">
                          <a:solidFill>
                            <a:schemeClr val="dk1"/>
                          </a:solidFill>
                          <a:effectLst/>
                          <a:latin typeface="+mn-lt"/>
                          <a:ea typeface="+mn-ea"/>
                          <a:cs typeface="+mn-cs"/>
                        </a:rPr>
                        <a:t>101</a:t>
                      </a:r>
                      <a:r>
                        <a:rPr lang="zh-TW" altLang="zh-TW" sz="2000" kern="1200" dirty="0" smtClean="0">
                          <a:solidFill>
                            <a:schemeClr val="dk1"/>
                          </a:solidFill>
                          <a:effectLst/>
                          <a:latin typeface="+mn-lt"/>
                          <a:ea typeface="+mn-ea"/>
                          <a:cs typeface="+mn-cs"/>
                        </a:rPr>
                        <a:t>條第</a:t>
                      </a:r>
                      <a:r>
                        <a:rPr lang="en-US" altLang="zh-TW" sz="2000" kern="1200" dirty="0" smtClean="0">
                          <a:solidFill>
                            <a:schemeClr val="dk1"/>
                          </a:solidFill>
                          <a:effectLst/>
                          <a:latin typeface="+mn-lt"/>
                          <a:ea typeface="+mn-ea"/>
                          <a:cs typeface="+mn-cs"/>
                        </a:rPr>
                        <a:t>1</a:t>
                      </a:r>
                      <a:r>
                        <a:rPr lang="zh-TW" altLang="zh-TW" sz="2000" kern="1200" dirty="0" smtClean="0">
                          <a:solidFill>
                            <a:schemeClr val="dk1"/>
                          </a:solidFill>
                          <a:effectLst/>
                          <a:latin typeface="+mn-lt"/>
                          <a:ea typeface="+mn-ea"/>
                          <a:cs typeface="+mn-cs"/>
                        </a:rPr>
                        <a:t>項第</a:t>
                      </a:r>
                      <a:r>
                        <a:rPr lang="en-US" altLang="zh-TW" sz="2000" kern="1200" dirty="0" smtClean="0">
                          <a:solidFill>
                            <a:schemeClr val="dk1"/>
                          </a:solidFill>
                          <a:effectLst/>
                          <a:latin typeface="+mn-lt"/>
                          <a:ea typeface="+mn-ea"/>
                          <a:cs typeface="+mn-cs"/>
                        </a:rPr>
                        <a:t>8</a:t>
                      </a:r>
                      <a:r>
                        <a:rPr lang="zh-TW" altLang="zh-TW" sz="2000" kern="1200" dirty="0" smtClean="0">
                          <a:solidFill>
                            <a:schemeClr val="dk1"/>
                          </a:solidFill>
                          <a:effectLst/>
                          <a:latin typeface="+mn-lt"/>
                          <a:ea typeface="+mn-ea"/>
                          <a:cs typeface="+mn-cs"/>
                        </a:rPr>
                        <a:t>款之『查驗或驗收不合格，情節重大者』」廠商未經查驗確認</a:t>
                      </a:r>
                      <a:r>
                        <a:rPr lang="en-US" altLang="zh-TW" sz="2000" kern="1200" dirty="0" smtClean="0">
                          <a:solidFill>
                            <a:schemeClr val="dk1"/>
                          </a:solidFill>
                          <a:effectLst/>
                          <a:latin typeface="+mn-lt"/>
                          <a:ea typeface="+mn-ea"/>
                          <a:cs typeface="+mn-cs"/>
                        </a:rPr>
                        <a:t>C</a:t>
                      </a:r>
                      <a:r>
                        <a:rPr lang="zh-TW" altLang="zh-TW" sz="2000" kern="1200" dirty="0" smtClean="0">
                          <a:solidFill>
                            <a:schemeClr val="dk1"/>
                          </a:solidFill>
                          <a:effectLst/>
                          <a:latin typeface="+mn-lt"/>
                          <a:ea typeface="+mn-ea"/>
                          <a:cs typeface="+mn-cs"/>
                        </a:rPr>
                        <a:t>工區施作項目及數量即提送竣工圖表，應為監造不實，且就文義解釋，僅須有監造不實即符合第</a:t>
                      </a:r>
                      <a:r>
                        <a:rPr lang="en-US" altLang="zh-TW" sz="2000" kern="1200" dirty="0" smtClean="0">
                          <a:solidFill>
                            <a:schemeClr val="dk1"/>
                          </a:solidFill>
                          <a:effectLst/>
                          <a:latin typeface="+mn-lt"/>
                          <a:ea typeface="+mn-ea"/>
                          <a:cs typeface="+mn-cs"/>
                        </a:rPr>
                        <a:t>8</a:t>
                      </a:r>
                      <a:r>
                        <a:rPr lang="zh-TW" altLang="zh-TW" sz="2000" kern="1200" dirty="0" smtClean="0">
                          <a:solidFill>
                            <a:schemeClr val="dk1"/>
                          </a:solidFill>
                          <a:effectLst/>
                          <a:latin typeface="+mn-lt"/>
                          <a:ea typeface="+mn-ea"/>
                          <a:cs typeface="+mn-cs"/>
                        </a:rPr>
                        <a:t>款之情形；惟就停權處分性質，仍應就監造不實是否有情節重大而為認定。雖</a:t>
                      </a:r>
                      <a:r>
                        <a:rPr lang="en-US" altLang="zh-TW" sz="2000" kern="1200" dirty="0" smtClean="0">
                          <a:solidFill>
                            <a:schemeClr val="dk1"/>
                          </a:solidFill>
                          <a:effectLst/>
                          <a:latin typeface="+mn-lt"/>
                          <a:ea typeface="+mn-ea"/>
                          <a:cs typeface="+mn-cs"/>
                        </a:rPr>
                        <a:t>C</a:t>
                      </a:r>
                      <a:r>
                        <a:rPr lang="zh-TW" altLang="zh-TW" sz="2000" kern="1200" dirty="0" smtClean="0">
                          <a:solidFill>
                            <a:schemeClr val="dk1"/>
                          </a:solidFill>
                          <a:effectLst/>
                          <a:latin typeface="+mn-lt"/>
                          <a:ea typeface="+mn-ea"/>
                          <a:cs typeface="+mn-cs"/>
                        </a:rPr>
                        <a:t>工區僅為一小部分工程，其施工期間為</a:t>
                      </a:r>
                      <a:r>
                        <a:rPr lang="en-US" altLang="zh-TW" sz="2000" kern="1200" dirty="0" smtClean="0">
                          <a:solidFill>
                            <a:schemeClr val="dk1"/>
                          </a:solidFill>
                          <a:effectLst/>
                          <a:latin typeface="+mn-lt"/>
                          <a:ea typeface="+mn-ea"/>
                          <a:cs typeface="+mn-cs"/>
                        </a:rPr>
                        <a:t>3</a:t>
                      </a:r>
                      <a:r>
                        <a:rPr lang="zh-TW" altLang="zh-TW" sz="2000" kern="1200" dirty="0" smtClean="0">
                          <a:solidFill>
                            <a:schemeClr val="dk1"/>
                          </a:solidFill>
                          <a:effectLst/>
                          <a:latin typeface="+mn-lt"/>
                          <a:ea typeface="+mn-ea"/>
                          <a:cs typeface="+mn-cs"/>
                        </a:rPr>
                        <a:t>日，但因其有可能因颱風或大雨造成護岸居民之損失，申訴廠商不得以該次基礎補強深度不足情形並未造成護岸居民之損失，或</a:t>
                      </a:r>
                      <a:r>
                        <a:rPr lang="en-US" altLang="zh-TW" sz="2000" kern="1200" dirty="0" smtClean="0">
                          <a:solidFill>
                            <a:schemeClr val="dk1"/>
                          </a:solidFill>
                          <a:effectLst/>
                          <a:latin typeface="+mn-lt"/>
                          <a:ea typeface="+mn-ea"/>
                          <a:cs typeface="+mn-cs"/>
                        </a:rPr>
                        <a:t>C</a:t>
                      </a:r>
                      <a:r>
                        <a:rPr lang="zh-TW" altLang="zh-TW" sz="2000" kern="1200" dirty="0" smtClean="0">
                          <a:solidFill>
                            <a:schemeClr val="dk1"/>
                          </a:solidFill>
                          <a:effectLst/>
                          <a:latin typeface="+mn-lt"/>
                          <a:ea typeface="+mn-ea"/>
                          <a:cs typeface="+mn-cs"/>
                        </a:rPr>
                        <a:t>工區所占系爭工程契約金額之比例甚低，或未造成重大損害之結果而免除其監造不實之責任；且</a:t>
                      </a:r>
                      <a:r>
                        <a:rPr lang="en-US" altLang="zh-TW" sz="2000" kern="1200" dirty="0" smtClean="0">
                          <a:solidFill>
                            <a:schemeClr val="dk1"/>
                          </a:solidFill>
                          <a:effectLst/>
                          <a:latin typeface="+mn-lt"/>
                          <a:ea typeface="+mn-ea"/>
                          <a:cs typeface="+mn-cs"/>
                        </a:rPr>
                        <a:t>C</a:t>
                      </a:r>
                      <a:r>
                        <a:rPr lang="zh-TW" altLang="zh-TW" sz="2000" kern="1200" dirty="0" smtClean="0">
                          <a:solidFill>
                            <a:schemeClr val="dk1"/>
                          </a:solidFill>
                          <a:effectLst/>
                          <a:latin typeface="+mn-lt"/>
                          <a:ea typeface="+mn-ea"/>
                          <a:cs typeface="+mn-cs"/>
                        </a:rPr>
                        <a:t>工區所占系爭工程契約金額之比例與所可能發生之損害間亦無所謂比例問題，申訴廠商主張施工廠商已無條件依申訴廠商提送之補強方案進行保固期間之修復，此本為申訴廠商與施工廠商之保固責任，並不因該保固責任之完成而免除其監造不實之責任。 </a:t>
                      </a:r>
                      <a:r>
                        <a:rPr lang="en-US" altLang="zh-TW" sz="2000" kern="1200" dirty="0" smtClean="0">
                          <a:solidFill>
                            <a:schemeClr val="dk1"/>
                          </a:solidFill>
                          <a:effectLst/>
                          <a:latin typeface="+mn-lt"/>
                          <a:ea typeface="+mn-ea"/>
                          <a:cs typeface="+mn-cs"/>
                        </a:rPr>
                        <a:t>(</a:t>
                      </a:r>
                      <a:r>
                        <a:rPr lang="zh-TW" altLang="zh-TW" sz="2000" kern="1200" dirty="0" smtClean="0">
                          <a:solidFill>
                            <a:schemeClr val="dk1"/>
                          </a:solidFill>
                          <a:effectLst/>
                          <a:latin typeface="+mn-lt"/>
                          <a:ea typeface="+mn-ea"/>
                          <a:cs typeface="+mn-cs"/>
                        </a:rPr>
                        <a:t>工程會訴</a:t>
                      </a:r>
                      <a:r>
                        <a:rPr lang="en-US" altLang="zh-TW" sz="2000" kern="1200" dirty="0" smtClean="0">
                          <a:solidFill>
                            <a:schemeClr val="dk1"/>
                          </a:solidFill>
                          <a:effectLst/>
                          <a:latin typeface="+mn-lt"/>
                          <a:ea typeface="+mn-ea"/>
                          <a:cs typeface="+mn-cs"/>
                        </a:rPr>
                        <a:t>1020059)</a:t>
                      </a:r>
                      <a:endParaRPr lang="zh-TW" altLang="zh-TW" sz="2000" kern="1200" dirty="0">
                        <a:solidFill>
                          <a:schemeClr val="dk1"/>
                        </a:solidFill>
                        <a:effectLst/>
                        <a:latin typeface="+mn-lt"/>
                        <a:ea typeface="+mn-ea"/>
                        <a:cs typeface="+mn-cs"/>
                      </a:endParaRPr>
                    </a:p>
                  </a:txBody>
                  <a:tcPr marL="0" marR="0" marT="0" marB="0" anchor="ctr">
                    <a:noFill/>
                  </a:tcPr>
                </a:tc>
              </a:tr>
            </a:tbl>
          </a:graphicData>
        </a:graphic>
      </p:graphicFrame>
    </p:spTree>
    <p:extLst>
      <p:ext uri="{BB962C8B-B14F-4D97-AF65-F5344CB8AC3E}">
        <p14:creationId xmlns:p14="http://schemas.microsoft.com/office/powerpoint/2010/main" val="2148082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15</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zh-TW" sz="3200" dirty="0">
                <a:solidFill>
                  <a:srgbClr val="0000F2"/>
                </a:solidFill>
              </a:rPr>
              <a:t>政府採購法相關法令</a:t>
            </a:r>
            <a:r>
              <a:rPr lang="zh-TW" altLang="zh-TW" sz="3200" dirty="0" smtClean="0">
                <a:solidFill>
                  <a:srgbClr val="0000F2"/>
                </a:solidFill>
              </a:rPr>
              <a:t>規定</a:t>
            </a:r>
            <a:r>
              <a:rPr lang="en-US" altLang="zh-TW" sz="3200" dirty="0" smtClean="0">
                <a:solidFill>
                  <a:srgbClr val="0000F2"/>
                </a:solidFill>
              </a:rPr>
              <a:t/>
            </a:r>
            <a:br>
              <a:rPr lang="en-US" altLang="zh-TW" sz="3200" dirty="0" smtClean="0">
                <a:solidFill>
                  <a:srgbClr val="0000F2"/>
                </a:solidFill>
              </a:rPr>
            </a:br>
            <a:r>
              <a:rPr lang="zh-TW" altLang="en-US" sz="2400" dirty="0" smtClean="0">
                <a:solidFill>
                  <a:srgbClr val="FF0000"/>
                </a:solidFill>
              </a:rPr>
              <a:t>工程契約範本</a:t>
            </a:r>
            <a:r>
              <a:rPr lang="zh-TW" altLang="zh-TW" sz="2400" dirty="0">
                <a:solidFill>
                  <a:srgbClr val="FF0000"/>
                </a:solidFill>
              </a:rPr>
              <a:t>第</a:t>
            </a:r>
            <a:r>
              <a:rPr lang="en-US" altLang="zh-TW" sz="2400" dirty="0">
                <a:solidFill>
                  <a:srgbClr val="FF0000"/>
                </a:solidFill>
              </a:rPr>
              <a:t>4</a:t>
            </a:r>
            <a:r>
              <a:rPr lang="zh-TW" altLang="zh-TW" sz="2400" dirty="0">
                <a:solidFill>
                  <a:srgbClr val="FF0000"/>
                </a:solidFill>
              </a:rPr>
              <a:t>條　契約價金之調整</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094467121"/>
              </p:ext>
            </p:extLst>
          </p:nvPr>
        </p:nvGraphicFramePr>
        <p:xfrm>
          <a:off x="179512" y="1412776"/>
          <a:ext cx="8640960" cy="4937760"/>
        </p:xfrm>
        <a:graphic>
          <a:graphicData uri="http://schemas.openxmlformats.org/drawingml/2006/table">
            <a:tbl>
              <a:tblPr>
                <a:tableStyleId>{5C22544A-7EE6-4342-B048-85BDC9FD1C3A}</a:tableStyleId>
              </a:tblPr>
              <a:tblGrid>
                <a:gridCol w="8640960"/>
              </a:tblGrid>
              <a:tr h="4824536">
                <a:tc>
                  <a:txBody>
                    <a:bodyPr/>
                    <a:lstStyle/>
                    <a:p>
                      <a:pPr marL="540000" indent="-457200">
                        <a:lnSpc>
                          <a:spcPct val="150000"/>
                        </a:lnSpc>
                      </a:pP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一</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驗收結果與規定不符，而不妨礙安全及使用需求，亦無減少通常效用或契約預定效用，經機關檢討不必拆換、更換或拆換、更換確有困難，或不必補交者，得於必要時減價收受。</a:t>
                      </a:r>
                    </a:p>
                    <a:p>
                      <a:pPr>
                        <a:lnSpc>
                          <a:spcPct val="150000"/>
                        </a:lnSpc>
                      </a:pPr>
                      <a:r>
                        <a:rPr lang="en-US" altLang="zh-TW" sz="2400" kern="1200" dirty="0" smtClean="0">
                          <a:solidFill>
                            <a:schemeClr val="dk1"/>
                          </a:solidFill>
                          <a:effectLst/>
                          <a:latin typeface="+mn-lt"/>
                          <a:ea typeface="+mn-ea"/>
                          <a:cs typeface="+mn-cs"/>
                        </a:rPr>
                        <a:t>     ■</a:t>
                      </a:r>
                      <a:r>
                        <a:rPr lang="zh-TW" altLang="zh-TW" sz="2400" kern="1200" dirty="0" smtClean="0">
                          <a:solidFill>
                            <a:schemeClr val="dk1"/>
                          </a:solidFill>
                          <a:effectLst/>
                          <a:latin typeface="+mn-lt"/>
                          <a:ea typeface="+mn-ea"/>
                          <a:cs typeface="+mn-cs"/>
                        </a:rPr>
                        <a:t>採減價收受者，按不符項目標的之契約價金＿＿</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由機關視需要於招標時載明；未載明者，為</a:t>
                      </a:r>
                      <a:r>
                        <a:rPr lang="en-US" altLang="zh-TW" sz="2400" kern="1200" dirty="0" smtClean="0">
                          <a:solidFill>
                            <a:schemeClr val="dk1"/>
                          </a:solidFill>
                          <a:effectLst/>
                          <a:latin typeface="+mn-lt"/>
                          <a:ea typeface="+mn-ea"/>
                          <a:cs typeface="+mn-cs"/>
                        </a:rPr>
                        <a:t>15%</a:t>
                      </a:r>
                      <a:r>
                        <a:rPr lang="zh-TW" altLang="zh-TW" sz="2400" kern="1200" dirty="0" smtClean="0">
                          <a:solidFill>
                            <a:schemeClr val="dk1"/>
                          </a:solidFill>
                          <a:effectLst/>
                          <a:latin typeface="+mn-lt"/>
                          <a:ea typeface="+mn-ea"/>
                          <a:cs typeface="+mn-cs"/>
                        </a:rPr>
                        <a:t>）減價，並處以減價金額＿＿</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（由機關視需要於招標時載明；未載明者，為</a:t>
                      </a:r>
                      <a:r>
                        <a:rPr lang="en-US" altLang="zh-TW" sz="2400" kern="1200" dirty="0" smtClean="0">
                          <a:solidFill>
                            <a:schemeClr val="dk1"/>
                          </a:solidFill>
                          <a:effectLst/>
                          <a:latin typeface="+mn-lt"/>
                          <a:ea typeface="+mn-ea"/>
                          <a:cs typeface="+mn-cs"/>
                        </a:rPr>
                        <a:t>3</a:t>
                      </a:r>
                      <a:r>
                        <a:rPr lang="zh-TW" altLang="zh-TW" sz="2400" kern="1200" dirty="0" smtClean="0">
                          <a:solidFill>
                            <a:schemeClr val="dk1"/>
                          </a:solidFill>
                          <a:effectLst/>
                          <a:latin typeface="+mn-lt"/>
                          <a:ea typeface="+mn-ea"/>
                          <a:cs typeface="+mn-cs"/>
                        </a:rPr>
                        <a:t>倍</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之違約金。但其屬尺寸不符規定者，減價金額得就尺寸差異部分按契約價金比例計算之；</a:t>
                      </a:r>
                      <a:r>
                        <a:rPr lang="zh-TW" altLang="zh-TW" sz="2400" kern="1200" dirty="0" smtClean="0">
                          <a:solidFill>
                            <a:srgbClr val="FF0000"/>
                          </a:solidFill>
                          <a:effectLst/>
                          <a:latin typeface="+mn-lt"/>
                          <a:ea typeface="+mn-ea"/>
                          <a:cs typeface="+mn-cs"/>
                        </a:rPr>
                        <a:t>屬工料不符規定者，減價金額得按工料差額計算之。減價及違約金之總額，以該項目之契約價金為限。</a:t>
                      </a:r>
                    </a:p>
                  </a:txBody>
                  <a:tcPr marL="0" marR="0" marT="0" marB="0" anchor="ctr">
                    <a:noFill/>
                  </a:tcPr>
                </a:tc>
              </a:tr>
            </a:tbl>
          </a:graphicData>
        </a:graphic>
      </p:graphicFrame>
    </p:spTree>
    <p:extLst>
      <p:ext uri="{BB962C8B-B14F-4D97-AF65-F5344CB8AC3E}">
        <p14:creationId xmlns:p14="http://schemas.microsoft.com/office/powerpoint/2010/main" val="4153381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16</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工程契約範本</a:t>
            </a:r>
            <a:r>
              <a:rPr lang="zh-TW" altLang="zh-TW" sz="3200" dirty="0">
                <a:solidFill>
                  <a:srgbClr val="FF0000"/>
                </a:solidFill>
              </a:rPr>
              <a:t>第</a:t>
            </a:r>
            <a:r>
              <a:rPr lang="en-US" altLang="zh-TW" sz="3200" dirty="0">
                <a:solidFill>
                  <a:srgbClr val="FF0000"/>
                </a:solidFill>
              </a:rPr>
              <a:t>4</a:t>
            </a:r>
            <a:r>
              <a:rPr lang="zh-TW" altLang="zh-TW" sz="3200" dirty="0">
                <a:solidFill>
                  <a:srgbClr val="FF0000"/>
                </a:solidFill>
              </a:rPr>
              <a:t>條　契約價金之調整</a:t>
            </a:r>
          </a:p>
        </p:txBody>
      </p:sp>
      <p:graphicFrame>
        <p:nvGraphicFramePr>
          <p:cNvPr id="2" name="表格 1"/>
          <p:cNvGraphicFramePr>
            <a:graphicFrameLocks noGrp="1"/>
          </p:cNvGraphicFramePr>
          <p:nvPr>
            <p:extLst>
              <p:ext uri="{D42A27DB-BD31-4B8C-83A1-F6EECF244321}">
                <p14:modId xmlns:p14="http://schemas.microsoft.com/office/powerpoint/2010/main" val="2734635311"/>
              </p:ext>
            </p:extLst>
          </p:nvPr>
        </p:nvGraphicFramePr>
        <p:xfrm>
          <a:off x="179512" y="1412776"/>
          <a:ext cx="8640960" cy="4824536"/>
        </p:xfrm>
        <a:graphic>
          <a:graphicData uri="http://schemas.openxmlformats.org/drawingml/2006/table">
            <a:tbl>
              <a:tblPr>
                <a:tableStyleId>{5C22544A-7EE6-4342-B048-85BDC9FD1C3A}</a:tableStyleId>
              </a:tblPr>
              <a:tblGrid>
                <a:gridCol w="8640960"/>
              </a:tblGrid>
              <a:tr h="4824536">
                <a:tc>
                  <a:txBody>
                    <a:bodyPr/>
                    <a:lstStyle/>
                    <a:p>
                      <a:pPr marL="540000" indent="-457200">
                        <a:lnSpc>
                          <a:spcPct val="150000"/>
                        </a:lnSpc>
                      </a:pP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一</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驗收結果與規定不符，而不妨礙安全及使用需求，亦無減少通常效用或契約預定效用，經機關檢討不必拆換、更換或拆換、更換確有困難，或不必補交者，得於必要時減價收受。</a:t>
                      </a:r>
                    </a:p>
                    <a:p>
                      <a:r>
                        <a:rPr lang="en-US" altLang="zh-TW" sz="2400" kern="1200" dirty="0" smtClean="0">
                          <a:solidFill>
                            <a:schemeClr val="dk1"/>
                          </a:solidFill>
                          <a:effectLst/>
                          <a:latin typeface="+mn-lt"/>
                          <a:ea typeface="+mn-ea"/>
                          <a:cs typeface="+mn-cs"/>
                        </a:rPr>
                        <a:t>     ■</a:t>
                      </a:r>
                      <a:r>
                        <a:rPr lang="zh-TW" altLang="zh-TW" sz="2400" kern="1200" dirty="0" smtClean="0">
                          <a:solidFill>
                            <a:schemeClr val="dk1"/>
                          </a:solidFill>
                          <a:effectLst/>
                          <a:latin typeface="+mn-lt"/>
                          <a:ea typeface="+mn-ea"/>
                          <a:cs typeface="+mn-cs"/>
                        </a:rPr>
                        <a:t>採減價收受者，按不符項目標的之契約價金＿＿</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由機關視需要於招標時載明；未載明者，為</a:t>
                      </a:r>
                      <a:r>
                        <a:rPr lang="en-US" altLang="zh-TW" sz="2400" kern="1200" dirty="0" smtClean="0">
                          <a:solidFill>
                            <a:schemeClr val="dk1"/>
                          </a:solidFill>
                          <a:effectLst/>
                          <a:latin typeface="+mn-lt"/>
                          <a:ea typeface="+mn-ea"/>
                          <a:cs typeface="+mn-cs"/>
                        </a:rPr>
                        <a:t>15%</a:t>
                      </a:r>
                      <a:r>
                        <a:rPr lang="zh-TW" altLang="zh-TW" sz="2400" kern="1200" dirty="0" smtClean="0">
                          <a:solidFill>
                            <a:schemeClr val="dk1"/>
                          </a:solidFill>
                          <a:effectLst/>
                          <a:latin typeface="+mn-lt"/>
                          <a:ea typeface="+mn-ea"/>
                          <a:cs typeface="+mn-cs"/>
                        </a:rPr>
                        <a:t>）減價，並處以減價金額＿＿</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（由機關視需要於招標時載明；未載明者，為</a:t>
                      </a:r>
                      <a:r>
                        <a:rPr lang="en-US" altLang="zh-TW" sz="2400" kern="1200" dirty="0" smtClean="0">
                          <a:solidFill>
                            <a:schemeClr val="dk1"/>
                          </a:solidFill>
                          <a:effectLst/>
                          <a:latin typeface="+mn-lt"/>
                          <a:ea typeface="+mn-ea"/>
                          <a:cs typeface="+mn-cs"/>
                        </a:rPr>
                        <a:t>3</a:t>
                      </a:r>
                      <a:r>
                        <a:rPr lang="zh-TW" altLang="zh-TW" sz="2400" kern="1200" dirty="0" smtClean="0">
                          <a:solidFill>
                            <a:schemeClr val="dk1"/>
                          </a:solidFill>
                          <a:effectLst/>
                          <a:latin typeface="+mn-lt"/>
                          <a:ea typeface="+mn-ea"/>
                          <a:cs typeface="+mn-cs"/>
                        </a:rPr>
                        <a:t>倍</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之違約金。但其屬尺寸不符規定者，減價金額得就尺寸差異部分按契約價金比例計算之；</a:t>
                      </a:r>
                      <a:r>
                        <a:rPr lang="zh-TW" altLang="zh-TW" sz="2400" kern="1200" dirty="0" smtClean="0">
                          <a:solidFill>
                            <a:srgbClr val="FF0000"/>
                          </a:solidFill>
                          <a:effectLst/>
                          <a:latin typeface="+mn-lt"/>
                          <a:ea typeface="+mn-ea"/>
                          <a:cs typeface="+mn-cs"/>
                        </a:rPr>
                        <a:t>屬工料不符規定者，減價金額得按工料差額計算之。減價及違約金之總額，以該項目之契約價金為限。</a:t>
                      </a:r>
                      <a:endParaRPr lang="zh-TW" altLang="zh-TW" sz="1800" kern="1200" dirty="0" smtClean="0">
                        <a:solidFill>
                          <a:schemeClr val="dk1"/>
                        </a:solidFill>
                        <a:effectLst/>
                        <a:latin typeface="+mn-lt"/>
                        <a:ea typeface="+mn-ea"/>
                        <a:cs typeface="+mn-cs"/>
                      </a:endParaRPr>
                    </a:p>
                  </a:txBody>
                  <a:tcPr marL="0" marR="0" marT="0" marB="0" anchor="ctr">
                    <a:noFill/>
                  </a:tcPr>
                </a:tc>
              </a:tr>
            </a:tbl>
          </a:graphicData>
        </a:graphic>
      </p:graphicFrame>
    </p:spTree>
    <p:extLst>
      <p:ext uri="{BB962C8B-B14F-4D97-AF65-F5344CB8AC3E}">
        <p14:creationId xmlns:p14="http://schemas.microsoft.com/office/powerpoint/2010/main" val="75468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17</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en-US" altLang="zh-TW" sz="3200" dirty="0" smtClean="0">
                <a:solidFill>
                  <a:srgbClr val="FF0000"/>
                </a:solidFill>
              </a:rPr>
              <a:t>ACI</a:t>
            </a:r>
            <a:r>
              <a:rPr lang="zh-TW" altLang="zh-TW" sz="3200" dirty="0">
                <a:solidFill>
                  <a:srgbClr val="FF0000"/>
                </a:solidFill>
              </a:rPr>
              <a:t>鑽心試體規定如下</a:t>
            </a:r>
          </a:p>
        </p:txBody>
      </p:sp>
      <p:sp>
        <p:nvSpPr>
          <p:cNvPr id="4" name="矩形 3"/>
          <p:cNvSpPr/>
          <p:nvPr/>
        </p:nvSpPr>
        <p:spPr>
          <a:xfrm>
            <a:off x="939188" y="2132856"/>
            <a:ext cx="7632848" cy="2308324"/>
          </a:xfrm>
          <a:prstGeom prst="rect">
            <a:avLst/>
          </a:prstGeom>
        </p:spPr>
        <p:txBody>
          <a:bodyPr wrap="square">
            <a:spAutoFit/>
          </a:bodyPr>
          <a:lstStyle/>
          <a:p>
            <a:pPr marL="342900" lvl="0" indent="-342900">
              <a:lnSpc>
                <a:spcPct val="150000"/>
              </a:lnSpc>
              <a:buFont typeface="Arial" panose="020B0604020202020204" pitchFamily="34" charset="0"/>
              <a:buChar char="•"/>
            </a:pPr>
            <a:r>
              <a:rPr lang="zh-TW" altLang="zh-TW" sz="2400" dirty="0" smtClean="0">
                <a:latin typeface="Times New Roman" panose="02020603050405020304" pitchFamily="18" charset="0"/>
                <a:ea typeface="+mn-ea"/>
                <a:cs typeface="Times New Roman" panose="02020603050405020304" pitchFamily="18" charset="0"/>
              </a:rPr>
              <a:t>若</a:t>
            </a:r>
            <a:r>
              <a:rPr lang="zh-TW" altLang="zh-TW" sz="2400" dirty="0">
                <a:latin typeface="Times New Roman" panose="02020603050405020304" pitchFamily="18" charset="0"/>
                <a:ea typeface="+mn-ea"/>
                <a:cs typeface="Times New Roman" panose="02020603050405020304" pitchFamily="18" charset="0"/>
              </a:rPr>
              <a:t>強度較</a:t>
            </a:r>
            <a:r>
              <a:rPr lang="en-US" altLang="zh-TW" sz="2400" dirty="0">
                <a:latin typeface="Times New Roman" panose="02020603050405020304" pitchFamily="18" charset="0"/>
                <a:ea typeface="+mn-ea"/>
                <a:cs typeface="Times New Roman" panose="02020603050405020304" pitchFamily="18" charset="0"/>
              </a:rPr>
              <a:t>fc’</a:t>
            </a:r>
            <a:r>
              <a:rPr lang="zh-TW" altLang="zh-TW" sz="2400" dirty="0">
                <a:latin typeface="Times New Roman" panose="02020603050405020304" pitchFamily="18" charset="0"/>
                <a:ea typeface="+mn-ea"/>
                <a:cs typeface="Times New Roman" panose="02020603050405020304" pitchFamily="18" charset="0"/>
              </a:rPr>
              <a:t>少</a:t>
            </a:r>
            <a:r>
              <a:rPr lang="en-US" altLang="zh-TW" sz="2400" dirty="0">
                <a:latin typeface="Times New Roman" panose="02020603050405020304" pitchFamily="18" charset="0"/>
                <a:ea typeface="+mn-ea"/>
                <a:cs typeface="Times New Roman" panose="02020603050405020304" pitchFamily="18" charset="0"/>
              </a:rPr>
              <a:t>35kgf/cm</a:t>
            </a:r>
            <a:r>
              <a:rPr lang="en-US" altLang="zh-TW" sz="2400" baseline="30000" dirty="0">
                <a:latin typeface="Times New Roman" panose="02020603050405020304" pitchFamily="18" charset="0"/>
                <a:ea typeface="+mn-ea"/>
                <a:cs typeface="Times New Roman" panose="02020603050405020304" pitchFamily="18" charset="0"/>
              </a:rPr>
              <a:t>2</a:t>
            </a:r>
            <a:r>
              <a:rPr lang="zh-TW" altLang="zh-TW" sz="2400" dirty="0">
                <a:latin typeface="Times New Roman" panose="02020603050405020304" pitchFamily="18" charset="0"/>
                <a:ea typeface="+mn-ea"/>
                <a:cs typeface="Times New Roman" panose="02020603050405020304" pitchFamily="18" charset="0"/>
              </a:rPr>
              <a:t>以上時，則至少需取三個鑽心試體。</a:t>
            </a:r>
          </a:p>
          <a:p>
            <a:pPr marL="342900" indent="-342900">
              <a:lnSpc>
                <a:spcPct val="150000"/>
              </a:lnSpc>
              <a:buFont typeface="Arial" panose="020B0604020202020204" pitchFamily="34" charset="0"/>
              <a:buChar char="•"/>
            </a:pPr>
            <a:r>
              <a:rPr lang="zh-TW" altLang="zh-TW" sz="2400" dirty="0">
                <a:latin typeface="Times New Roman" panose="02020603050405020304" pitchFamily="18" charset="0"/>
                <a:ea typeface="+mn-ea"/>
                <a:cs typeface="Times New Roman" panose="02020603050405020304" pitchFamily="18" charset="0"/>
              </a:rPr>
              <a:t>三個試體之平均值至少需</a:t>
            </a:r>
            <a:r>
              <a:rPr lang="en-US" altLang="zh-TW" sz="2400" dirty="0">
                <a:latin typeface="Times New Roman" panose="02020603050405020304" pitchFamily="18" charset="0"/>
                <a:ea typeface="+mn-ea"/>
                <a:cs typeface="Times New Roman" panose="02020603050405020304" pitchFamily="18" charset="0"/>
              </a:rPr>
              <a:t>0.85fc’</a:t>
            </a:r>
            <a:r>
              <a:rPr lang="zh-TW" altLang="zh-TW" sz="2400" dirty="0">
                <a:latin typeface="Times New Roman" panose="02020603050405020304" pitchFamily="18" charset="0"/>
                <a:ea typeface="+mn-ea"/>
                <a:cs typeface="Times New Roman" panose="02020603050405020304" pitchFamily="18" charset="0"/>
              </a:rPr>
              <a:t>以上，而且其中不能有個別試體低於</a:t>
            </a:r>
            <a:r>
              <a:rPr lang="en-US" altLang="zh-TW" sz="2400" dirty="0">
                <a:latin typeface="Times New Roman" panose="02020603050405020304" pitchFamily="18" charset="0"/>
                <a:ea typeface="+mn-ea"/>
                <a:cs typeface="Times New Roman" panose="02020603050405020304" pitchFamily="18" charset="0"/>
              </a:rPr>
              <a:t>0.75fc’</a:t>
            </a:r>
            <a:r>
              <a:rPr lang="zh-TW" altLang="zh-TW" sz="2400" dirty="0">
                <a:latin typeface="Times New Roman" panose="02020603050405020304" pitchFamily="18" charset="0"/>
                <a:ea typeface="+mn-ea"/>
                <a:cs typeface="Times New Roman" panose="02020603050405020304" pitchFamily="18" charset="0"/>
              </a:rPr>
              <a:t>。 </a:t>
            </a:r>
            <a:r>
              <a:rPr lang="en-US" altLang="zh-TW" sz="2400" dirty="0">
                <a:latin typeface="Times New Roman" panose="02020603050405020304" pitchFamily="18" charset="0"/>
                <a:ea typeface="+mn-ea"/>
                <a:cs typeface="Times New Roman" panose="02020603050405020304" pitchFamily="18" charset="0"/>
              </a:rPr>
              <a:t> </a:t>
            </a:r>
            <a:endParaRPr lang="zh-TW" altLang="zh-TW" sz="2400" dirty="0">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538247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2276872"/>
            <a:ext cx="9144000" cy="1224136"/>
          </a:xfrm>
        </p:spPr>
        <p:txBody>
          <a:bodyPr/>
          <a:lstStyle/>
          <a:p>
            <a:pPr marL="342900" indent="-342900" algn="ctr">
              <a:lnSpc>
                <a:spcPct val="150000"/>
              </a:lnSpc>
            </a:pPr>
            <a:r>
              <a:rPr lang="zh-TW" altLang="en-US" sz="4400" kern="1200" dirty="0" smtClean="0">
                <a:solidFill>
                  <a:srgbClr val="0000FF"/>
                </a:solidFill>
              </a:rPr>
              <a:t>材料</a:t>
            </a:r>
            <a:r>
              <a:rPr lang="zh-TW" altLang="en-US" sz="4400" kern="1200" dirty="0">
                <a:solidFill>
                  <a:srgbClr val="0000FF"/>
                </a:solidFill>
              </a:rPr>
              <a:t>觀點</a:t>
            </a:r>
            <a:r>
              <a:rPr lang="zh-TW" altLang="zh-TW" sz="4400" kern="1200" dirty="0">
                <a:solidFill>
                  <a:srgbClr val="0000FF"/>
                </a:solidFill>
              </a:rPr>
              <a:t/>
            </a:r>
            <a:br>
              <a:rPr lang="zh-TW" altLang="zh-TW" sz="4400" kern="1200" dirty="0">
                <a:solidFill>
                  <a:srgbClr val="0000FF"/>
                </a:solidFill>
              </a:rPr>
            </a:br>
            <a:endParaRPr lang="en-US" altLang="zh-TW" sz="4400" kern="1200" dirty="0">
              <a:solidFill>
                <a:srgbClr val="0000FF"/>
              </a:solidFill>
            </a:endParaRPr>
          </a:p>
        </p:txBody>
      </p:sp>
      <p:sp>
        <p:nvSpPr>
          <p:cNvPr id="5122"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Wingdings" pitchFamily="2" charset="2"/>
              <a:buChar char="l"/>
              <a:defRPr kumimoji="1" sz="3200">
                <a:solidFill>
                  <a:schemeClr val="tx1"/>
                </a:solidFill>
                <a:latin typeface="Times New Roman" pitchFamily="18" charset="0"/>
                <a:ea typeface="標楷體" pitchFamily="65" charset="-120"/>
              </a:defRPr>
            </a:lvl1pPr>
            <a:lvl2pPr marL="742950" indent="-285750" eaLnBrk="0" hangingPunct="0">
              <a:spcBef>
                <a:spcPct val="20000"/>
              </a:spcBef>
              <a:buClr>
                <a:schemeClr val="accent1"/>
              </a:buClr>
              <a:buFont typeface="Wingdings" pitchFamily="2" charset="2"/>
              <a:buChar char="¡"/>
              <a:defRPr kumimoji="1" sz="2700">
                <a:solidFill>
                  <a:schemeClr val="tx1"/>
                </a:solidFill>
                <a:latin typeface="Times New Roman" pitchFamily="18" charset="0"/>
                <a:ea typeface="標楷體" pitchFamily="65" charset="-120"/>
              </a:defRPr>
            </a:lvl2pPr>
            <a:lvl3pPr marL="1143000" indent="-228600" eaLnBrk="0" hangingPunct="0">
              <a:spcBef>
                <a:spcPct val="20000"/>
              </a:spcBef>
              <a:buClr>
                <a:schemeClr val="accent1"/>
              </a:buClr>
              <a:buFont typeface="Wingdings" pitchFamily="2" charset="2"/>
              <a:buChar char="l"/>
              <a:defRPr kumimoji="1" sz="2300">
                <a:solidFill>
                  <a:schemeClr val="tx1"/>
                </a:solidFill>
                <a:latin typeface="Times New Roman" pitchFamily="18" charset="0"/>
                <a:ea typeface="標楷體" pitchFamily="65" charset="-120"/>
              </a:defRPr>
            </a:lvl3pPr>
            <a:lvl4pPr marL="1600200" indent="-228600" eaLnBrk="0" hangingPunct="0">
              <a:spcBef>
                <a:spcPct val="20000"/>
              </a:spcBef>
              <a:buClr>
                <a:schemeClr val="accent1"/>
              </a:buClr>
              <a:buChar char="•"/>
              <a:defRPr kumimoji="1" sz="2000">
                <a:solidFill>
                  <a:schemeClr val="tx1"/>
                </a:solidFill>
                <a:latin typeface="Times New Roman" pitchFamily="18" charset="0"/>
                <a:ea typeface="標楷體" pitchFamily="65" charset="-120"/>
              </a:defRPr>
            </a:lvl4pPr>
            <a:lvl5pPr marL="2057400" indent="-228600" eaLnBrk="0" hangingPunct="0">
              <a:spcBef>
                <a:spcPct val="20000"/>
              </a:spcBef>
              <a:buClr>
                <a:schemeClr val="accent1"/>
              </a:buClr>
              <a:buFont typeface="Wingdings" pitchFamily="2" charset="2"/>
              <a:buChar char=""/>
              <a:defRPr kumimoji="1" sz="20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Times New Roman" pitchFamily="18" charset="0"/>
                <a:ea typeface="標楷體" pitchFamily="65" charset="-120"/>
              </a:defRPr>
            </a:lvl9pPr>
          </a:lstStyle>
          <a:p>
            <a:pPr eaLnBrk="1" hangingPunct="1">
              <a:spcBef>
                <a:spcPct val="0"/>
              </a:spcBef>
              <a:buClrTx/>
              <a:buFontTx/>
              <a:buNone/>
            </a:pPr>
            <a:fld id="{B1437B75-63D1-4DFC-9223-500E469794BE}" type="slidenum">
              <a:rPr kumimoji="0" lang="en-US" altLang="zh-TW" sz="1200" smtClean="0">
                <a:solidFill>
                  <a:srgbClr val="0000FF"/>
                </a:solidFill>
              </a:rPr>
              <a:pPr eaLnBrk="1" hangingPunct="1">
                <a:spcBef>
                  <a:spcPct val="0"/>
                </a:spcBef>
                <a:buClrTx/>
                <a:buFontTx/>
                <a:buNone/>
              </a:pPr>
              <a:t>18</a:t>
            </a:fld>
            <a:endParaRPr kumimoji="0" lang="en-US" altLang="zh-TW" sz="1200" smtClean="0">
              <a:solidFill>
                <a:srgbClr val="0000FF"/>
              </a:solidFill>
            </a:endParaRPr>
          </a:p>
        </p:txBody>
      </p:sp>
    </p:spTree>
    <p:extLst>
      <p:ext uri="{BB962C8B-B14F-4D97-AF65-F5344CB8AC3E}">
        <p14:creationId xmlns:p14="http://schemas.microsoft.com/office/powerpoint/2010/main" val="231477650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19</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工程契約範本</a:t>
            </a:r>
            <a:r>
              <a:rPr lang="zh-TW" altLang="zh-TW" sz="3200" dirty="0">
                <a:solidFill>
                  <a:srgbClr val="FF0000"/>
                </a:solidFill>
              </a:rPr>
              <a:t>第</a:t>
            </a:r>
            <a:r>
              <a:rPr lang="en-US" altLang="zh-TW" sz="3200" dirty="0">
                <a:solidFill>
                  <a:srgbClr val="FF0000"/>
                </a:solidFill>
              </a:rPr>
              <a:t>4</a:t>
            </a:r>
            <a:r>
              <a:rPr lang="zh-TW" altLang="zh-TW" sz="3200" dirty="0">
                <a:solidFill>
                  <a:srgbClr val="FF0000"/>
                </a:solidFill>
              </a:rPr>
              <a:t>條　契約價金之調整</a:t>
            </a:r>
          </a:p>
        </p:txBody>
      </p:sp>
      <p:graphicFrame>
        <p:nvGraphicFramePr>
          <p:cNvPr id="2" name="表格 1"/>
          <p:cNvGraphicFramePr>
            <a:graphicFrameLocks noGrp="1"/>
          </p:cNvGraphicFramePr>
          <p:nvPr>
            <p:extLst>
              <p:ext uri="{D42A27DB-BD31-4B8C-83A1-F6EECF244321}">
                <p14:modId xmlns:p14="http://schemas.microsoft.com/office/powerpoint/2010/main" val="4101987180"/>
              </p:ext>
            </p:extLst>
          </p:nvPr>
        </p:nvGraphicFramePr>
        <p:xfrm>
          <a:off x="179512" y="1196752"/>
          <a:ext cx="8640960" cy="1463040"/>
        </p:xfrm>
        <a:graphic>
          <a:graphicData uri="http://schemas.openxmlformats.org/drawingml/2006/table">
            <a:tbl>
              <a:tblPr>
                <a:tableStyleId>{5C22544A-7EE6-4342-B048-85BDC9FD1C3A}</a:tableStyleId>
              </a:tblPr>
              <a:tblGrid>
                <a:gridCol w="8640960"/>
              </a:tblGrid>
              <a:tr h="1152128">
                <a:tc>
                  <a:txBody>
                    <a:bodyPr/>
                    <a:lstStyle/>
                    <a:p>
                      <a:pPr indent="457200"/>
                      <a:r>
                        <a:rPr lang="zh-TW" altLang="zh-TW" sz="2400" kern="1200" dirty="0" smtClean="0">
                          <a:solidFill>
                            <a:schemeClr val="dk1"/>
                          </a:solidFill>
                          <a:effectLst/>
                          <a:latin typeface="+mn-lt"/>
                          <a:ea typeface="+mn-ea"/>
                          <a:cs typeface="+mn-cs"/>
                        </a:rPr>
                        <a:t>混凝土係為一種複合材料，由水泥、水、粒料及摻料等四種性質相異的材料所組合而成，如配比或施工不當，容易產生泌水及析離現象。是故材料設計至施工技術，足以影響混凝土的品質及性能。</a:t>
                      </a:r>
                      <a:endParaRPr lang="zh-TW" altLang="zh-TW" sz="2400" kern="1200" dirty="0">
                        <a:solidFill>
                          <a:schemeClr val="dk1"/>
                        </a:solidFill>
                        <a:effectLst/>
                        <a:latin typeface="+mn-lt"/>
                        <a:ea typeface="+mn-ea"/>
                        <a:cs typeface="+mn-cs"/>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pSp>
        <p:nvGrpSpPr>
          <p:cNvPr id="5" name="群組 4"/>
          <p:cNvGrpSpPr/>
          <p:nvPr/>
        </p:nvGrpSpPr>
        <p:grpSpPr>
          <a:xfrm>
            <a:off x="1642899" y="2969659"/>
            <a:ext cx="6529501" cy="3507352"/>
            <a:chOff x="0" y="0"/>
            <a:chExt cx="4572000" cy="1989057"/>
          </a:xfrm>
        </p:grpSpPr>
        <p:sp>
          <p:nvSpPr>
            <p:cNvPr id="6" name="Rectangle 4"/>
            <p:cNvSpPr>
              <a:spLocks noChangeArrowheads="1"/>
            </p:cNvSpPr>
            <p:nvPr/>
          </p:nvSpPr>
          <p:spPr bwMode="auto">
            <a:xfrm>
              <a:off x="0" y="0"/>
              <a:ext cx="4572000" cy="556800"/>
            </a:xfrm>
            <a:prstGeom prst="rect">
              <a:avLst/>
            </a:prstGeom>
            <a:noFill/>
            <a:ln w="19050">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zh-TW" altLang="en-US" sz="1400"/>
            </a:p>
          </p:txBody>
        </p:sp>
        <p:sp>
          <p:nvSpPr>
            <p:cNvPr id="7" name="Text Box 5"/>
            <p:cNvSpPr txBox="1">
              <a:spLocks noChangeArrowheads="1"/>
            </p:cNvSpPr>
            <p:nvPr/>
          </p:nvSpPr>
          <p:spPr bwMode="auto">
            <a:xfrm>
              <a:off x="2743200" y="125000"/>
              <a:ext cx="1793200" cy="177549"/>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lnSpc>
                  <a:spcPct val="120000"/>
                </a:lnSpc>
                <a:spcAft>
                  <a:spcPts val="1000"/>
                </a:spcAft>
              </a:pPr>
              <a:r>
                <a:rPr lang="zh-TW" sz="1400" dirty="0">
                  <a:effectLst/>
                  <a:latin typeface="Calibri"/>
                  <a:ea typeface="標楷體"/>
                  <a:cs typeface="Times New Roman"/>
                </a:rPr>
                <a:t>膠結材料</a:t>
              </a:r>
              <a:r>
                <a:rPr lang="en-US" sz="1400" dirty="0">
                  <a:effectLst/>
                  <a:latin typeface="Calibri"/>
                  <a:ea typeface="標楷體"/>
                  <a:cs typeface="Times New Roman"/>
                </a:rPr>
                <a:t>(</a:t>
              </a:r>
              <a:r>
                <a:rPr lang="zh-TW" sz="1400" dirty="0">
                  <a:effectLst/>
                  <a:latin typeface="Calibri"/>
                  <a:ea typeface="標楷體"/>
                  <a:cs typeface="Times New Roman"/>
                </a:rPr>
                <a:t>水泥漿體</a:t>
              </a:r>
              <a:r>
                <a:rPr lang="en-US" sz="1400" dirty="0">
                  <a:effectLst/>
                  <a:latin typeface="Calibri"/>
                  <a:ea typeface="標楷體"/>
                  <a:cs typeface="Times New Roman"/>
                </a:rPr>
                <a:t>=</a:t>
              </a:r>
              <a:r>
                <a:rPr lang="zh-TW" sz="1400" dirty="0">
                  <a:effectLst/>
                  <a:latin typeface="Calibri"/>
                  <a:ea typeface="標楷體"/>
                  <a:cs typeface="Times New Roman"/>
                </a:rPr>
                <a:t>水泥</a:t>
              </a:r>
              <a:r>
                <a:rPr lang="en-US" sz="1400" dirty="0">
                  <a:effectLst/>
                  <a:latin typeface="Calibri"/>
                  <a:ea typeface="標楷體"/>
                  <a:cs typeface="Times New Roman"/>
                </a:rPr>
                <a:t>+</a:t>
              </a:r>
              <a:r>
                <a:rPr lang="zh-TW" sz="1400" dirty="0">
                  <a:effectLst/>
                  <a:latin typeface="Calibri"/>
                  <a:ea typeface="標楷體"/>
                  <a:cs typeface="Times New Roman"/>
                </a:rPr>
                <a:t>水</a:t>
              </a:r>
              <a:r>
                <a:rPr lang="en-US" sz="1400" dirty="0">
                  <a:effectLst/>
                  <a:latin typeface="Calibri"/>
                  <a:ea typeface="標楷體"/>
                  <a:cs typeface="Times New Roman"/>
                </a:rPr>
                <a:t>)</a:t>
              </a:r>
              <a:endParaRPr lang="zh-TW" sz="1400" dirty="0">
                <a:effectLst/>
                <a:latin typeface="Calibri"/>
                <a:ea typeface="新細明體"/>
                <a:cs typeface="Times New Roman"/>
              </a:endParaRPr>
            </a:p>
          </p:txBody>
        </p:sp>
        <p:sp>
          <p:nvSpPr>
            <p:cNvPr id="8" name="Text Box 6"/>
            <p:cNvSpPr txBox="1">
              <a:spLocks noChangeArrowheads="1"/>
            </p:cNvSpPr>
            <p:nvPr/>
          </p:nvSpPr>
          <p:spPr bwMode="auto">
            <a:xfrm>
              <a:off x="1485900" y="125000"/>
              <a:ext cx="1009600" cy="177549"/>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lnSpc>
                  <a:spcPct val="120000"/>
                </a:lnSpc>
                <a:spcAft>
                  <a:spcPts val="1000"/>
                </a:spcAft>
              </a:pPr>
              <a:r>
                <a:rPr lang="zh-TW" sz="1400" dirty="0">
                  <a:effectLst/>
                  <a:latin typeface="Calibri"/>
                  <a:ea typeface="標楷體"/>
                  <a:cs typeface="Times New Roman"/>
                </a:rPr>
                <a:t>填充料</a:t>
              </a:r>
              <a:r>
                <a:rPr lang="en-US" sz="1400" dirty="0">
                  <a:effectLst/>
                  <a:latin typeface="Calibri"/>
                  <a:ea typeface="標楷體"/>
                  <a:cs typeface="Times New Roman"/>
                </a:rPr>
                <a:t>(</a:t>
              </a:r>
              <a:r>
                <a:rPr lang="zh-TW" sz="1400" dirty="0">
                  <a:effectLst/>
                  <a:latin typeface="Calibri"/>
                  <a:ea typeface="標楷體"/>
                  <a:cs typeface="Times New Roman"/>
                </a:rPr>
                <a:t>粒料</a:t>
              </a:r>
              <a:r>
                <a:rPr lang="en-US" sz="1400" dirty="0">
                  <a:effectLst/>
                  <a:latin typeface="Calibri"/>
                  <a:ea typeface="標楷體"/>
                  <a:cs typeface="Times New Roman"/>
                </a:rPr>
                <a:t>)</a:t>
              </a:r>
              <a:endParaRPr lang="zh-TW" sz="1400" dirty="0">
                <a:effectLst/>
                <a:latin typeface="Calibri"/>
                <a:ea typeface="新細明體"/>
                <a:cs typeface="Times New Roman"/>
              </a:endParaRPr>
            </a:p>
            <a:p>
              <a:pPr>
                <a:lnSpc>
                  <a:spcPct val="120000"/>
                </a:lnSpc>
                <a:spcAft>
                  <a:spcPts val="1000"/>
                </a:spcAft>
              </a:pPr>
              <a:r>
                <a:rPr lang="en-US" sz="1400" dirty="0">
                  <a:effectLst/>
                  <a:latin typeface="Calibri"/>
                  <a:ea typeface="新細明體"/>
                  <a:cs typeface="Times New Roman"/>
                </a:rPr>
                <a:t> </a:t>
              </a:r>
              <a:endParaRPr lang="zh-TW" sz="1400" dirty="0">
                <a:effectLst/>
                <a:latin typeface="Calibri"/>
                <a:ea typeface="新細明體"/>
                <a:cs typeface="Times New Roman"/>
              </a:endParaRPr>
            </a:p>
          </p:txBody>
        </p:sp>
        <p:sp>
          <p:nvSpPr>
            <p:cNvPr id="9" name="Text Box 8"/>
            <p:cNvSpPr txBox="1">
              <a:spLocks noChangeArrowheads="1"/>
            </p:cNvSpPr>
            <p:nvPr/>
          </p:nvSpPr>
          <p:spPr bwMode="auto">
            <a:xfrm>
              <a:off x="1214100" y="200600"/>
              <a:ext cx="114300" cy="1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0000"/>
                </a:lnSpc>
                <a:spcAft>
                  <a:spcPts val="1000"/>
                </a:spcAft>
              </a:pPr>
              <a:r>
                <a:rPr lang="en-US" sz="1400">
                  <a:effectLst/>
                  <a:latin typeface="Calibri"/>
                  <a:ea typeface="新細明體"/>
                  <a:cs typeface="Times New Roman"/>
                </a:rPr>
                <a:t>=</a:t>
              </a:r>
              <a:endParaRPr lang="zh-TW" sz="1400">
                <a:effectLst/>
                <a:latin typeface="Calibri"/>
                <a:ea typeface="新細明體"/>
                <a:cs typeface="Times New Roman"/>
              </a:endParaRPr>
            </a:p>
          </p:txBody>
        </p:sp>
        <p:sp>
          <p:nvSpPr>
            <p:cNvPr id="10" name="Text Box 9"/>
            <p:cNvSpPr txBox="1">
              <a:spLocks noChangeArrowheads="1"/>
            </p:cNvSpPr>
            <p:nvPr/>
          </p:nvSpPr>
          <p:spPr bwMode="auto">
            <a:xfrm>
              <a:off x="2562200" y="212700"/>
              <a:ext cx="114300" cy="1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0000"/>
                </a:lnSpc>
                <a:spcAft>
                  <a:spcPts val="1000"/>
                </a:spcAft>
              </a:pPr>
              <a:r>
                <a:rPr lang="en-US" sz="1400">
                  <a:effectLst/>
                  <a:latin typeface="Calibri"/>
                  <a:ea typeface="新細明體"/>
                  <a:cs typeface="Times New Roman"/>
                </a:rPr>
                <a:t>+</a:t>
              </a:r>
              <a:endParaRPr lang="zh-TW" sz="1400">
                <a:effectLst/>
                <a:latin typeface="Calibri"/>
                <a:ea typeface="新細明體"/>
                <a:cs typeface="Times New Roman"/>
              </a:endParaRPr>
            </a:p>
          </p:txBody>
        </p:sp>
        <p:cxnSp>
          <p:nvCxnSpPr>
            <p:cNvPr id="11" name="AutoShape 10"/>
            <p:cNvCxnSpPr>
              <a:cxnSpLocks noChangeShapeType="1"/>
              <a:stCxn id="8" idx="2"/>
            </p:cNvCxnSpPr>
            <p:nvPr/>
          </p:nvCxnSpPr>
          <p:spPr bwMode="auto">
            <a:xfrm flipH="1">
              <a:off x="1390000" y="302549"/>
              <a:ext cx="600701" cy="33365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AutoShape 11"/>
            <p:cNvCxnSpPr>
              <a:cxnSpLocks noChangeShapeType="1"/>
              <a:stCxn id="8" idx="2"/>
            </p:cNvCxnSpPr>
            <p:nvPr/>
          </p:nvCxnSpPr>
          <p:spPr bwMode="auto">
            <a:xfrm>
              <a:off x="1990700" y="302549"/>
              <a:ext cx="465400" cy="37625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3" name="Text Box 12"/>
            <p:cNvSpPr txBox="1">
              <a:spLocks noChangeArrowheads="1"/>
            </p:cNvSpPr>
            <p:nvPr/>
          </p:nvSpPr>
          <p:spPr bwMode="auto">
            <a:xfrm>
              <a:off x="989900" y="636200"/>
              <a:ext cx="800100" cy="158800"/>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lnSpc>
                  <a:spcPct val="120000"/>
                </a:lnSpc>
                <a:spcAft>
                  <a:spcPts val="1000"/>
                </a:spcAft>
              </a:pPr>
              <a:r>
                <a:rPr lang="zh-TW" sz="1400">
                  <a:effectLst/>
                  <a:latin typeface="Calibri"/>
                  <a:ea typeface="標楷體"/>
                  <a:cs typeface="Times New Roman"/>
                </a:rPr>
                <a:t>粗粒料</a:t>
              </a:r>
              <a:endParaRPr lang="zh-TW" sz="1400">
                <a:effectLst/>
                <a:latin typeface="Calibri"/>
                <a:ea typeface="新細明體"/>
                <a:cs typeface="Times New Roman"/>
              </a:endParaRPr>
            </a:p>
          </p:txBody>
        </p:sp>
        <p:sp>
          <p:nvSpPr>
            <p:cNvPr id="14" name="Text Box 13"/>
            <p:cNvSpPr txBox="1">
              <a:spLocks noChangeArrowheads="1"/>
            </p:cNvSpPr>
            <p:nvPr/>
          </p:nvSpPr>
          <p:spPr bwMode="auto">
            <a:xfrm>
              <a:off x="2056100" y="636200"/>
              <a:ext cx="800100" cy="158800"/>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lnSpc>
                  <a:spcPct val="120000"/>
                </a:lnSpc>
                <a:spcAft>
                  <a:spcPts val="1000"/>
                </a:spcAft>
              </a:pPr>
              <a:r>
                <a:rPr lang="zh-TW" sz="1400">
                  <a:effectLst/>
                  <a:latin typeface="Calibri"/>
                  <a:ea typeface="標楷體"/>
                  <a:cs typeface="Times New Roman"/>
                </a:rPr>
                <a:t>細粒料</a:t>
              </a:r>
              <a:endParaRPr lang="zh-TW" sz="1400">
                <a:effectLst/>
                <a:latin typeface="Calibri"/>
                <a:ea typeface="新細明體"/>
                <a:cs typeface="Times New Roman"/>
              </a:endParaRPr>
            </a:p>
          </p:txBody>
        </p:sp>
        <p:cxnSp>
          <p:nvCxnSpPr>
            <p:cNvPr id="15" name="AutoShape 14"/>
            <p:cNvCxnSpPr>
              <a:cxnSpLocks noChangeShapeType="1"/>
              <a:stCxn id="7" idx="2"/>
            </p:cNvCxnSpPr>
            <p:nvPr/>
          </p:nvCxnSpPr>
          <p:spPr bwMode="auto">
            <a:xfrm flipH="1">
              <a:off x="3086101" y="302549"/>
              <a:ext cx="553700" cy="72615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AutoShape 15"/>
            <p:cNvCxnSpPr>
              <a:cxnSpLocks noChangeShapeType="1"/>
              <a:stCxn id="13" idx="2"/>
            </p:cNvCxnSpPr>
            <p:nvPr/>
          </p:nvCxnSpPr>
          <p:spPr bwMode="auto">
            <a:xfrm>
              <a:off x="1389950" y="795000"/>
              <a:ext cx="1010350" cy="6909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AutoShape 16"/>
            <p:cNvCxnSpPr>
              <a:cxnSpLocks noChangeShapeType="1"/>
              <a:stCxn id="20" idx="2"/>
            </p:cNvCxnSpPr>
            <p:nvPr/>
          </p:nvCxnSpPr>
          <p:spPr bwMode="auto">
            <a:xfrm flipH="1">
              <a:off x="2400301" y="1187750"/>
              <a:ext cx="685799" cy="2981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17"/>
            <p:cNvCxnSpPr>
              <a:cxnSpLocks noChangeShapeType="1"/>
              <a:endCxn id="22" idx="0"/>
            </p:cNvCxnSpPr>
            <p:nvPr/>
          </p:nvCxnSpPr>
          <p:spPr bwMode="auto">
            <a:xfrm flipH="1">
              <a:off x="3055058" y="1187750"/>
              <a:ext cx="1059742" cy="65383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18"/>
            <p:cNvCxnSpPr>
              <a:cxnSpLocks noChangeShapeType="1"/>
              <a:endCxn id="22" idx="0"/>
            </p:cNvCxnSpPr>
            <p:nvPr/>
          </p:nvCxnSpPr>
          <p:spPr bwMode="auto">
            <a:xfrm>
              <a:off x="2400301" y="1593554"/>
              <a:ext cx="654757" cy="24803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0" name="Text Box 19"/>
            <p:cNvSpPr txBox="1">
              <a:spLocks noChangeArrowheads="1"/>
            </p:cNvSpPr>
            <p:nvPr/>
          </p:nvSpPr>
          <p:spPr bwMode="auto">
            <a:xfrm>
              <a:off x="2628900" y="1028700"/>
              <a:ext cx="914400" cy="159050"/>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lnSpc>
                  <a:spcPct val="120000"/>
                </a:lnSpc>
                <a:spcAft>
                  <a:spcPts val="1000"/>
                </a:spcAft>
              </a:pPr>
              <a:r>
                <a:rPr lang="zh-TW" sz="1400">
                  <a:effectLst/>
                  <a:latin typeface="Calibri"/>
                  <a:ea typeface="標楷體"/>
                  <a:cs typeface="Times New Roman"/>
                </a:rPr>
                <a:t>水泥砂漿</a:t>
              </a:r>
              <a:endParaRPr lang="zh-TW" sz="1400">
                <a:effectLst/>
                <a:latin typeface="Calibri"/>
                <a:ea typeface="新細明體"/>
                <a:cs typeface="Times New Roman"/>
              </a:endParaRPr>
            </a:p>
          </p:txBody>
        </p:sp>
        <p:sp>
          <p:nvSpPr>
            <p:cNvPr id="21" name="Text Box 20"/>
            <p:cNvSpPr txBox="1">
              <a:spLocks noChangeArrowheads="1"/>
            </p:cNvSpPr>
            <p:nvPr/>
          </p:nvSpPr>
          <p:spPr bwMode="auto">
            <a:xfrm>
              <a:off x="1943100" y="1403921"/>
              <a:ext cx="914400" cy="189634"/>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spcAft>
                  <a:spcPts val="0"/>
                </a:spcAft>
              </a:pPr>
              <a:r>
                <a:rPr lang="zh-TW" sz="1400" dirty="0">
                  <a:effectLst/>
                  <a:latin typeface="Calibri"/>
                  <a:ea typeface="標楷體"/>
                  <a:cs typeface="Times New Roman"/>
                </a:rPr>
                <a:t>混凝土</a:t>
              </a:r>
              <a:endParaRPr lang="zh-TW" sz="1400" dirty="0">
                <a:effectLst/>
                <a:latin typeface="Calibri"/>
                <a:ea typeface="新細明體"/>
                <a:cs typeface="Times New Roman"/>
              </a:endParaRPr>
            </a:p>
          </p:txBody>
        </p:sp>
        <p:sp>
          <p:nvSpPr>
            <p:cNvPr id="22" name="Text Box 21"/>
            <p:cNvSpPr txBox="1">
              <a:spLocks noChangeArrowheads="1"/>
            </p:cNvSpPr>
            <p:nvPr/>
          </p:nvSpPr>
          <p:spPr bwMode="auto">
            <a:xfrm>
              <a:off x="2483558" y="1841584"/>
              <a:ext cx="1143000" cy="147473"/>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lnSpc>
                  <a:spcPct val="120000"/>
                </a:lnSpc>
                <a:spcAft>
                  <a:spcPts val="0"/>
                </a:spcAft>
              </a:pPr>
              <a:r>
                <a:rPr lang="zh-TW" sz="1400">
                  <a:effectLst/>
                  <a:latin typeface="Calibri"/>
                  <a:ea typeface="標楷體"/>
                  <a:cs typeface="Times New Roman"/>
                </a:rPr>
                <a:t>特殊混凝土</a:t>
              </a:r>
              <a:endParaRPr lang="zh-TW" sz="1400">
                <a:effectLst/>
                <a:latin typeface="Calibri"/>
                <a:ea typeface="新細明體"/>
                <a:cs typeface="Times New Roman"/>
              </a:endParaRPr>
            </a:p>
          </p:txBody>
        </p:sp>
        <p:sp>
          <p:nvSpPr>
            <p:cNvPr id="23" name="Text Box 22"/>
            <p:cNvSpPr txBox="1">
              <a:spLocks noChangeArrowheads="1"/>
            </p:cNvSpPr>
            <p:nvPr/>
          </p:nvSpPr>
          <p:spPr bwMode="auto">
            <a:xfrm>
              <a:off x="3657600" y="1028700"/>
              <a:ext cx="914400" cy="159050"/>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lnSpc>
                  <a:spcPct val="120000"/>
                </a:lnSpc>
                <a:spcAft>
                  <a:spcPts val="1000"/>
                </a:spcAft>
              </a:pPr>
              <a:r>
                <a:rPr lang="zh-TW" sz="1400">
                  <a:effectLst/>
                  <a:latin typeface="Calibri"/>
                  <a:ea typeface="標楷體"/>
                  <a:cs typeface="Times New Roman"/>
                </a:rPr>
                <a:t>摻料</a:t>
              </a:r>
              <a:endParaRPr lang="zh-TW" sz="1400">
                <a:effectLst/>
                <a:latin typeface="Calibri"/>
                <a:ea typeface="新細明體"/>
                <a:cs typeface="Times New Roman"/>
              </a:endParaRPr>
            </a:p>
          </p:txBody>
        </p:sp>
        <p:sp>
          <p:nvSpPr>
            <p:cNvPr id="24" name="Text Box 1854"/>
            <p:cNvSpPr txBox="1">
              <a:spLocks noChangeArrowheads="1"/>
            </p:cNvSpPr>
            <p:nvPr/>
          </p:nvSpPr>
          <p:spPr bwMode="auto">
            <a:xfrm>
              <a:off x="135800" y="125000"/>
              <a:ext cx="1009700" cy="177549"/>
            </a:xfrm>
            <a:prstGeom prst="rect">
              <a:avLst/>
            </a:prstGeom>
            <a:solidFill>
              <a:srgbClr val="FFFFFF"/>
            </a:solidFill>
            <a:ln w="9525">
              <a:solidFill>
                <a:srgbClr val="000000"/>
              </a:solidFill>
              <a:miter lim="800000"/>
              <a:headEnd/>
              <a:tailEnd/>
            </a:ln>
          </p:spPr>
          <p:txBody>
            <a:bodyPr rot="0" vert="horz" wrap="square" lIns="18000" tIns="45720" rIns="18000" bIns="45720" anchor="t" anchorCtr="0" upright="1">
              <a:noAutofit/>
            </a:bodyPr>
            <a:lstStyle/>
            <a:p>
              <a:pPr algn="ctr">
                <a:lnSpc>
                  <a:spcPct val="120000"/>
                </a:lnSpc>
                <a:spcAft>
                  <a:spcPts val="1000"/>
                </a:spcAft>
              </a:pPr>
              <a:r>
                <a:rPr lang="zh-TW" sz="1400" dirty="0">
                  <a:effectLst/>
                  <a:latin typeface="Calibri"/>
                  <a:ea typeface="標楷體"/>
                  <a:cs typeface="Times New Roman"/>
                </a:rPr>
                <a:t>混凝土</a:t>
              </a:r>
              <a:endParaRPr lang="zh-TW" sz="1400" dirty="0">
                <a:effectLst/>
                <a:latin typeface="Calibri"/>
                <a:ea typeface="新細明體"/>
                <a:cs typeface="Times New Roman"/>
              </a:endParaRPr>
            </a:p>
            <a:p>
              <a:pPr>
                <a:lnSpc>
                  <a:spcPct val="120000"/>
                </a:lnSpc>
                <a:spcAft>
                  <a:spcPts val="1000"/>
                </a:spcAft>
              </a:pPr>
              <a:r>
                <a:rPr lang="en-US" sz="1400" dirty="0">
                  <a:effectLst/>
                  <a:latin typeface="Calibri"/>
                  <a:ea typeface="新細明體"/>
                  <a:cs typeface="Times New Roman"/>
                </a:rPr>
                <a:t> </a:t>
              </a:r>
              <a:endParaRPr lang="zh-TW" sz="1400" dirty="0">
                <a:effectLst/>
                <a:latin typeface="Calibri"/>
                <a:ea typeface="新細明體"/>
                <a:cs typeface="Times New Roman"/>
              </a:endParaRPr>
            </a:p>
          </p:txBody>
        </p:sp>
      </p:grpSp>
    </p:spTree>
    <p:extLst>
      <p:ext uri="{BB962C8B-B14F-4D97-AF65-F5344CB8AC3E}">
        <p14:creationId xmlns:p14="http://schemas.microsoft.com/office/powerpoint/2010/main" val="1929552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899592" y="188640"/>
            <a:ext cx="5834062" cy="936625"/>
          </a:xfrm>
        </p:spPr>
        <p:txBody>
          <a:bodyPr/>
          <a:lstStyle/>
          <a:p>
            <a:pPr eaLnBrk="1" hangingPunct="1"/>
            <a:r>
              <a:rPr lang="zh-TW" altLang="en-US" sz="3600" dirty="0" smtClean="0"/>
              <a:t>前言－政府採購法一覽表</a:t>
            </a:r>
          </a:p>
        </p:txBody>
      </p:sp>
      <p:graphicFrame>
        <p:nvGraphicFramePr>
          <p:cNvPr id="1449010" name="Group 50"/>
          <p:cNvGraphicFramePr>
            <a:graphicFrameLocks noGrp="1"/>
          </p:cNvGraphicFramePr>
          <p:nvPr>
            <p:ph type="tbl" idx="1"/>
            <p:extLst>
              <p:ext uri="{D42A27DB-BD31-4B8C-83A1-F6EECF244321}">
                <p14:modId xmlns:p14="http://schemas.microsoft.com/office/powerpoint/2010/main" val="2704553900"/>
              </p:ext>
            </p:extLst>
          </p:nvPr>
        </p:nvGraphicFramePr>
        <p:xfrm>
          <a:off x="971550" y="1628775"/>
          <a:ext cx="7461250" cy="4465640"/>
        </p:xfrm>
        <a:graphic>
          <a:graphicData uri="http://schemas.openxmlformats.org/drawingml/2006/table">
            <a:tbl>
              <a:tblPr/>
              <a:tblGrid>
                <a:gridCol w="1593850"/>
                <a:gridCol w="1933575"/>
                <a:gridCol w="3933825"/>
              </a:tblGrid>
              <a:tr h="544513">
                <a:tc>
                  <a:txBody>
                    <a:bodyPr/>
                    <a:lstStyle/>
                    <a:p>
                      <a:pPr marL="0" marR="0" lvl="0" indent="0" algn="di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500" b="1" i="0" u="none" strike="noStrike" cap="none" normalizeH="0" baseline="0" dirty="0" smtClean="0">
                          <a:ln>
                            <a:noFill/>
                          </a:ln>
                          <a:solidFill>
                            <a:schemeClr val="tx1"/>
                          </a:solidFill>
                          <a:effectLst/>
                          <a:latin typeface="Times New Roman" pitchFamily="18" charset="0"/>
                          <a:ea typeface="標楷體" pitchFamily="65" charset="-120"/>
                        </a:rPr>
                        <a:t>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9933"/>
                    </a:solidFill>
                  </a:tcPr>
                </a:tc>
                <a:tc>
                  <a:txBody>
                    <a:bodyPr/>
                    <a:lstStyle/>
                    <a:p>
                      <a:pPr marL="0" marR="0" lvl="0" indent="0" algn="di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500" b="1" i="0" u="none" strike="noStrike" cap="none" normalizeH="0" baseline="0" smtClean="0">
                          <a:ln>
                            <a:noFill/>
                          </a:ln>
                          <a:solidFill>
                            <a:schemeClr val="tx1"/>
                          </a:solidFill>
                          <a:effectLst/>
                          <a:latin typeface="Times New Roman" pitchFamily="18" charset="0"/>
                          <a:ea typeface="標楷體" pitchFamily="65" charset="-120"/>
                        </a:rPr>
                        <a:t>內容</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9933"/>
                    </a:solidFill>
                  </a:tcPr>
                </a:tc>
                <a:tc>
                  <a:txBody>
                    <a:bodyPr/>
                    <a:lstStyle/>
                    <a:p>
                      <a:pPr marL="0" marR="0" lvl="0" indent="0" algn="di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500" b="1" i="0" u="none" strike="noStrike" cap="none" normalizeH="0" baseline="0" smtClean="0">
                          <a:ln>
                            <a:noFill/>
                          </a:ln>
                          <a:solidFill>
                            <a:schemeClr val="tx1"/>
                          </a:solidFill>
                          <a:effectLst/>
                          <a:latin typeface="Times New Roman" pitchFamily="18" charset="0"/>
                          <a:ea typeface="標楷體" pitchFamily="65" charset="-120"/>
                        </a:rPr>
                        <a:t>條文</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9933"/>
                    </a:solidFill>
                  </a:tcPr>
                </a:tc>
              </a:tr>
              <a:tr h="4889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dirty="0" smtClean="0">
                          <a:ln>
                            <a:noFill/>
                          </a:ln>
                          <a:solidFill>
                            <a:schemeClr val="tx1"/>
                          </a:solidFill>
                          <a:effectLst/>
                          <a:latin typeface="Times New Roman" pitchFamily="18" charset="0"/>
                          <a:ea typeface="標楷體" pitchFamily="65" charset="-120"/>
                        </a:rPr>
                        <a:t>第一章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總則</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TW" sz="2100" b="0" i="0" u="none" strike="noStrike" cap="none" normalizeH="0" baseline="0" smtClean="0">
                          <a:ln>
                            <a:noFill/>
                          </a:ln>
                          <a:solidFill>
                            <a:schemeClr val="tx1"/>
                          </a:solidFill>
                          <a:effectLst/>
                          <a:latin typeface="Times New Roman" pitchFamily="18" charset="0"/>
                          <a:ea typeface="標楷體" pitchFamily="65" charset="-120"/>
                        </a:rPr>
                        <a:t>1~17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921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dirty="0" smtClean="0">
                          <a:ln>
                            <a:noFill/>
                          </a:ln>
                          <a:solidFill>
                            <a:schemeClr val="tx1"/>
                          </a:solidFill>
                          <a:effectLst/>
                          <a:latin typeface="Times New Roman" pitchFamily="18" charset="0"/>
                          <a:ea typeface="標楷體" pitchFamily="65" charset="-120"/>
                        </a:rPr>
                        <a:t>第二章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dirty="0" smtClean="0">
                          <a:ln>
                            <a:noFill/>
                          </a:ln>
                          <a:solidFill>
                            <a:schemeClr val="tx1"/>
                          </a:solidFill>
                          <a:effectLst/>
                          <a:latin typeface="Times New Roman" pitchFamily="18" charset="0"/>
                          <a:ea typeface="標楷體" pitchFamily="65" charset="-120"/>
                        </a:rPr>
                        <a:t>招標</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TW" sz="2100" b="0" i="0" u="none" strike="noStrike" cap="none" normalizeH="0" baseline="0" smtClean="0">
                          <a:ln>
                            <a:noFill/>
                          </a:ln>
                          <a:solidFill>
                            <a:schemeClr val="tx1"/>
                          </a:solidFill>
                          <a:effectLst/>
                          <a:latin typeface="Times New Roman" pitchFamily="18" charset="0"/>
                          <a:ea typeface="標楷體" pitchFamily="65" charset="-120"/>
                        </a:rPr>
                        <a:t>18~44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第三章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dirty="0" smtClean="0">
                          <a:ln>
                            <a:noFill/>
                          </a:ln>
                          <a:solidFill>
                            <a:schemeClr val="tx1"/>
                          </a:solidFill>
                          <a:effectLst/>
                          <a:latin typeface="Times New Roman" pitchFamily="18" charset="0"/>
                          <a:ea typeface="標楷體" pitchFamily="65" charset="-120"/>
                        </a:rPr>
                        <a:t>決標</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TW" sz="2100" b="0" i="0" u="none" strike="noStrike" cap="none" normalizeH="0" baseline="0" dirty="0" smtClean="0">
                          <a:ln>
                            <a:noFill/>
                          </a:ln>
                          <a:solidFill>
                            <a:schemeClr val="tx1"/>
                          </a:solidFill>
                          <a:effectLst/>
                          <a:latin typeface="Times New Roman" pitchFamily="18" charset="0"/>
                          <a:ea typeface="標楷體" pitchFamily="65" charset="-120"/>
                        </a:rPr>
                        <a:t>45~62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第四章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履約管理</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TW" sz="2100" b="0" i="0" u="none" strike="noStrike" cap="none" normalizeH="0" baseline="0" dirty="0" smtClean="0">
                          <a:ln>
                            <a:noFill/>
                          </a:ln>
                          <a:solidFill>
                            <a:schemeClr val="tx1"/>
                          </a:solidFill>
                          <a:effectLst/>
                          <a:latin typeface="Times New Roman" pitchFamily="18" charset="0"/>
                          <a:ea typeface="標楷體" pitchFamily="65" charset="-120"/>
                        </a:rPr>
                        <a:t>63~70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9053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第五章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驗收</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TW" sz="2100" b="0" i="0" u="none" strike="noStrike" cap="none" normalizeH="0" baseline="0" dirty="0" smtClean="0">
                          <a:ln>
                            <a:noFill/>
                          </a:ln>
                          <a:solidFill>
                            <a:schemeClr val="tx1"/>
                          </a:solidFill>
                          <a:effectLst/>
                          <a:latin typeface="Times New Roman" pitchFamily="18" charset="0"/>
                          <a:ea typeface="標楷體" pitchFamily="65" charset="-120"/>
                        </a:rPr>
                        <a:t>71~73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9053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第六章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爭議處理</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TW" sz="2100" b="0" i="0" u="none" strike="noStrike" cap="none" normalizeH="0" baseline="0" dirty="0" smtClean="0">
                          <a:ln>
                            <a:noFill/>
                          </a:ln>
                          <a:solidFill>
                            <a:schemeClr val="tx1"/>
                          </a:solidFill>
                          <a:effectLst/>
                          <a:latin typeface="Times New Roman" pitchFamily="18" charset="0"/>
                          <a:ea typeface="標楷體" pitchFamily="65" charset="-120"/>
                        </a:rPr>
                        <a:t>74~86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9053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第七章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罰則</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TW" sz="2100" b="0" i="0" u="none" strike="noStrike" cap="none" normalizeH="0" baseline="0" dirty="0" smtClean="0">
                          <a:ln>
                            <a:noFill/>
                          </a:ln>
                          <a:solidFill>
                            <a:schemeClr val="tx1"/>
                          </a:solidFill>
                          <a:effectLst/>
                          <a:latin typeface="Times New Roman" pitchFamily="18" charset="0"/>
                          <a:ea typeface="標楷體" pitchFamily="65" charset="-120"/>
                        </a:rPr>
                        <a:t>87~92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9053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第八章</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zh-TW" altLang="en-US" sz="2100" b="0" i="0" u="none" strike="noStrike" cap="none" normalizeH="0" baseline="0" smtClean="0">
                          <a:ln>
                            <a:noFill/>
                          </a:ln>
                          <a:solidFill>
                            <a:schemeClr val="tx1"/>
                          </a:solidFill>
                          <a:effectLst/>
                          <a:latin typeface="Times New Roman" pitchFamily="18" charset="0"/>
                          <a:ea typeface="標楷體" pitchFamily="65" charset="-120"/>
                        </a:rPr>
                        <a:t>附則</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TW" sz="2100" b="0" i="0" u="none" strike="noStrike" cap="none" normalizeH="0" baseline="0" dirty="0" smtClean="0">
                          <a:ln>
                            <a:noFill/>
                          </a:ln>
                          <a:solidFill>
                            <a:schemeClr val="tx1"/>
                          </a:solidFill>
                          <a:effectLst/>
                          <a:latin typeface="Times New Roman" pitchFamily="18" charset="0"/>
                          <a:ea typeface="標楷體" pitchFamily="65" charset="-120"/>
                        </a:rPr>
                        <a:t>93~114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3074"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82C7327B-32ED-495B-AAD7-B2A606CDA1EF}" type="slidenum">
              <a:rPr kumimoji="0" lang="en-US" altLang="zh-TW" sz="1200" smtClean="0">
                <a:solidFill>
                  <a:srgbClr val="0000FF"/>
                </a:solidFill>
              </a:rPr>
              <a:pPr eaLnBrk="1" hangingPunct="1">
                <a:spcBef>
                  <a:spcPct val="0"/>
                </a:spcBef>
                <a:buClrTx/>
                <a:buSzTx/>
                <a:buFontTx/>
                <a:buNone/>
              </a:pPr>
              <a:t>2</a:t>
            </a:fld>
            <a:endParaRPr kumimoji="0" lang="en-US" altLang="zh-TW" sz="1200" dirty="0" smtClean="0">
              <a:solidFill>
                <a:srgbClr val="0000FF"/>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20</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zh-TW" sz="3200" dirty="0" smtClean="0">
                <a:solidFill>
                  <a:srgbClr val="FF0000"/>
                </a:solidFill>
              </a:rPr>
              <a:t>減少</a:t>
            </a:r>
            <a:r>
              <a:rPr lang="zh-TW" altLang="zh-TW" sz="3200" dirty="0">
                <a:solidFill>
                  <a:srgbClr val="FF0000"/>
                </a:solidFill>
              </a:rPr>
              <a:t>混凝土中總體用水量</a:t>
            </a:r>
            <a:r>
              <a:rPr lang="zh-TW" altLang="en-US" sz="3200" dirty="0">
                <a:solidFill>
                  <a:srgbClr val="FF0000"/>
                </a:solidFill>
              </a:rPr>
              <a:t>優點</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694256412"/>
              </p:ext>
            </p:extLst>
          </p:nvPr>
        </p:nvGraphicFramePr>
        <p:xfrm>
          <a:off x="179512" y="1484784"/>
          <a:ext cx="8784976" cy="4680520"/>
        </p:xfrm>
        <a:graphic>
          <a:graphicData uri="http://schemas.openxmlformats.org/drawingml/2006/table">
            <a:tbl>
              <a:tblPr>
                <a:tableStyleId>{5C22544A-7EE6-4342-B048-85BDC9FD1C3A}</a:tableStyleId>
              </a:tblPr>
              <a:tblGrid>
                <a:gridCol w="8784976"/>
              </a:tblGrid>
              <a:tr h="4680520">
                <a:tc>
                  <a:txBody>
                    <a:bodyPr/>
                    <a:lstStyle/>
                    <a:p>
                      <a:pPr indent="457200"/>
                      <a:r>
                        <a:rPr lang="zh-TW" altLang="zh-TW" sz="1800" kern="1200" dirty="0" smtClean="0">
                          <a:solidFill>
                            <a:schemeClr val="dk1"/>
                          </a:solidFill>
                          <a:effectLst/>
                          <a:latin typeface="+mn-lt"/>
                          <a:ea typeface="+mn-ea"/>
                          <a:cs typeface="+mn-cs"/>
                        </a:rPr>
                        <a:t>混凝土係由粒料</a:t>
                      </a:r>
                      <a:r>
                        <a:rPr lang="en-US" altLang="zh-TW" sz="1800" kern="1200" dirty="0" smtClean="0">
                          <a:solidFill>
                            <a:schemeClr val="dk1"/>
                          </a:solidFill>
                          <a:effectLst/>
                          <a:latin typeface="+mn-lt"/>
                          <a:ea typeface="+mn-ea"/>
                          <a:cs typeface="+mn-cs"/>
                        </a:rPr>
                        <a:t>(</a:t>
                      </a:r>
                      <a:r>
                        <a:rPr lang="zh-TW" altLang="zh-TW" sz="1800" kern="1200" dirty="0" smtClean="0">
                          <a:solidFill>
                            <a:schemeClr val="dk1"/>
                          </a:solidFill>
                          <a:effectLst/>
                          <a:latin typeface="+mn-lt"/>
                          <a:ea typeface="+mn-ea"/>
                          <a:cs typeface="+mn-cs"/>
                        </a:rPr>
                        <a:t>填充料，其體積約佔</a:t>
                      </a:r>
                      <a:r>
                        <a:rPr lang="en-US" altLang="zh-TW" sz="1800" kern="1200" dirty="0" smtClean="0">
                          <a:solidFill>
                            <a:schemeClr val="dk1"/>
                          </a:solidFill>
                          <a:effectLst/>
                          <a:latin typeface="+mn-lt"/>
                          <a:ea typeface="+mn-ea"/>
                          <a:cs typeface="+mn-cs"/>
                        </a:rPr>
                        <a:t>70%~80%)</a:t>
                      </a:r>
                      <a:r>
                        <a:rPr lang="zh-TW" altLang="zh-TW" sz="1800" kern="1200" dirty="0" smtClean="0">
                          <a:solidFill>
                            <a:schemeClr val="dk1"/>
                          </a:solidFill>
                          <a:effectLst/>
                          <a:latin typeface="+mn-lt"/>
                          <a:ea typeface="+mn-ea"/>
                          <a:cs typeface="+mn-cs"/>
                        </a:rPr>
                        <a:t>和水泥漿體</a:t>
                      </a:r>
                      <a:r>
                        <a:rPr lang="en-US" altLang="zh-TW" sz="1800" kern="1200" dirty="0" smtClean="0">
                          <a:solidFill>
                            <a:schemeClr val="dk1"/>
                          </a:solidFill>
                          <a:effectLst/>
                          <a:latin typeface="+mn-lt"/>
                          <a:ea typeface="+mn-ea"/>
                          <a:cs typeface="+mn-cs"/>
                        </a:rPr>
                        <a:t>(</a:t>
                      </a:r>
                      <a:r>
                        <a:rPr lang="zh-TW" altLang="zh-TW" sz="1800" kern="1200" dirty="0" smtClean="0">
                          <a:solidFill>
                            <a:schemeClr val="dk1"/>
                          </a:solidFill>
                          <a:effectLst/>
                          <a:latin typeface="+mn-lt"/>
                          <a:ea typeface="+mn-ea"/>
                          <a:cs typeface="+mn-cs"/>
                        </a:rPr>
                        <a:t>粘結料，體積約佔</a:t>
                      </a:r>
                      <a:r>
                        <a:rPr lang="en-US" altLang="zh-TW" sz="1800" kern="1200" dirty="0" smtClean="0">
                          <a:solidFill>
                            <a:schemeClr val="dk1"/>
                          </a:solidFill>
                          <a:effectLst/>
                          <a:latin typeface="+mn-lt"/>
                          <a:ea typeface="+mn-ea"/>
                          <a:cs typeface="+mn-cs"/>
                        </a:rPr>
                        <a:t>25</a:t>
                      </a:r>
                      <a:r>
                        <a:rPr lang="zh-TW" altLang="zh-TW" sz="1800" kern="1200" dirty="0" smtClean="0">
                          <a:solidFill>
                            <a:schemeClr val="dk1"/>
                          </a:solidFill>
                          <a:effectLst/>
                          <a:latin typeface="+mn-lt"/>
                          <a:ea typeface="+mn-ea"/>
                          <a:cs typeface="+mn-cs"/>
                        </a:rPr>
                        <a:t>％</a:t>
                      </a:r>
                      <a:r>
                        <a:rPr lang="en-US" altLang="zh-TW" sz="1800" kern="1200" dirty="0" smtClean="0">
                          <a:solidFill>
                            <a:schemeClr val="dk1"/>
                          </a:solidFill>
                          <a:effectLst/>
                          <a:latin typeface="+mn-lt"/>
                          <a:ea typeface="+mn-ea"/>
                          <a:cs typeface="+mn-cs"/>
                        </a:rPr>
                        <a:t>~40</a:t>
                      </a:r>
                      <a:r>
                        <a:rPr lang="zh-TW" altLang="zh-TW" sz="1800" kern="1200" dirty="0" smtClean="0">
                          <a:solidFill>
                            <a:schemeClr val="dk1"/>
                          </a:solidFill>
                          <a:effectLst/>
                          <a:latin typeface="+mn-lt"/>
                          <a:ea typeface="+mn-ea"/>
                          <a:cs typeface="+mn-cs"/>
                        </a:rPr>
                        <a:t>％</a:t>
                      </a:r>
                      <a:r>
                        <a:rPr lang="en-US" altLang="zh-TW" sz="1800" kern="1200" dirty="0" smtClean="0">
                          <a:solidFill>
                            <a:schemeClr val="dk1"/>
                          </a:solidFill>
                          <a:effectLst/>
                          <a:latin typeface="+mn-lt"/>
                          <a:ea typeface="+mn-ea"/>
                          <a:cs typeface="+mn-cs"/>
                        </a:rPr>
                        <a:t>)</a:t>
                      </a:r>
                      <a:r>
                        <a:rPr lang="zh-TW" altLang="zh-TW" sz="1800" kern="1200" dirty="0" smtClean="0">
                          <a:solidFill>
                            <a:schemeClr val="dk1"/>
                          </a:solidFill>
                          <a:effectLst/>
                          <a:latin typeface="+mn-lt"/>
                          <a:ea typeface="+mn-ea"/>
                          <a:cs typeface="+mn-cs"/>
                        </a:rPr>
                        <a:t>組合而成，若添加摻料則成為特殊混凝土，如高強度混凝土</a:t>
                      </a:r>
                      <a:r>
                        <a:rPr lang="en-US" altLang="zh-TW" sz="1800" kern="1200" dirty="0" smtClean="0">
                          <a:solidFill>
                            <a:schemeClr val="dk1"/>
                          </a:solidFill>
                          <a:effectLst/>
                          <a:latin typeface="+mn-lt"/>
                          <a:ea typeface="+mn-ea"/>
                          <a:cs typeface="+mn-cs"/>
                        </a:rPr>
                        <a:t>(HSC)</a:t>
                      </a:r>
                      <a:r>
                        <a:rPr lang="zh-TW" altLang="zh-TW" sz="1800" kern="1200" dirty="0" smtClean="0">
                          <a:solidFill>
                            <a:schemeClr val="dk1"/>
                          </a:solidFill>
                          <a:effectLst/>
                          <a:latin typeface="+mn-lt"/>
                          <a:ea typeface="+mn-ea"/>
                          <a:cs typeface="+mn-cs"/>
                        </a:rPr>
                        <a:t>、高性能混凝土</a:t>
                      </a:r>
                      <a:r>
                        <a:rPr lang="en-US" altLang="zh-TW" sz="1800" kern="1200" dirty="0" smtClean="0">
                          <a:solidFill>
                            <a:schemeClr val="dk1"/>
                          </a:solidFill>
                          <a:effectLst/>
                          <a:latin typeface="+mn-lt"/>
                          <a:ea typeface="+mn-ea"/>
                          <a:cs typeface="+mn-cs"/>
                        </a:rPr>
                        <a:t>(HPC)</a:t>
                      </a:r>
                      <a:r>
                        <a:rPr lang="zh-TW" altLang="zh-TW" sz="1800" kern="1200" dirty="0" smtClean="0">
                          <a:solidFill>
                            <a:schemeClr val="dk1"/>
                          </a:solidFill>
                          <a:effectLst/>
                          <a:latin typeface="+mn-lt"/>
                          <a:ea typeface="+mn-ea"/>
                          <a:cs typeface="+mn-cs"/>
                        </a:rPr>
                        <a:t>、自充填混凝土</a:t>
                      </a:r>
                      <a:r>
                        <a:rPr lang="en-US" altLang="zh-TW" sz="1800" kern="1200" dirty="0" smtClean="0">
                          <a:solidFill>
                            <a:schemeClr val="dk1"/>
                          </a:solidFill>
                          <a:effectLst/>
                          <a:latin typeface="+mn-lt"/>
                          <a:ea typeface="+mn-ea"/>
                          <a:cs typeface="+mn-cs"/>
                        </a:rPr>
                        <a:t>(SCC)</a:t>
                      </a:r>
                      <a:r>
                        <a:rPr lang="zh-TW" altLang="zh-TW" sz="1800" kern="1200" dirty="0" smtClean="0">
                          <a:solidFill>
                            <a:schemeClr val="dk1"/>
                          </a:solidFill>
                          <a:effectLst/>
                          <a:latin typeface="+mn-lt"/>
                          <a:ea typeface="+mn-ea"/>
                          <a:cs typeface="+mn-cs"/>
                        </a:rPr>
                        <a:t>、滾壓混凝土</a:t>
                      </a:r>
                      <a:r>
                        <a:rPr lang="en-US" altLang="zh-TW" sz="1800" kern="1200" dirty="0" smtClean="0">
                          <a:solidFill>
                            <a:schemeClr val="dk1"/>
                          </a:solidFill>
                          <a:effectLst/>
                          <a:latin typeface="+mn-lt"/>
                          <a:ea typeface="+mn-ea"/>
                          <a:cs typeface="+mn-cs"/>
                        </a:rPr>
                        <a:t>(RCC)</a:t>
                      </a:r>
                      <a:r>
                        <a:rPr lang="zh-TW" altLang="zh-TW" sz="1800" kern="1200" dirty="0" smtClean="0">
                          <a:solidFill>
                            <a:schemeClr val="dk1"/>
                          </a:solidFill>
                          <a:effectLst/>
                          <a:latin typeface="+mn-lt"/>
                          <a:ea typeface="+mn-ea"/>
                          <a:cs typeface="+mn-cs"/>
                        </a:rPr>
                        <a:t>、活性粉混凝土</a:t>
                      </a:r>
                      <a:r>
                        <a:rPr lang="en-US" altLang="zh-TW" sz="1800" kern="1200" dirty="0" smtClean="0">
                          <a:solidFill>
                            <a:schemeClr val="dk1"/>
                          </a:solidFill>
                          <a:effectLst/>
                          <a:latin typeface="+mn-lt"/>
                          <a:ea typeface="+mn-ea"/>
                          <a:cs typeface="+mn-cs"/>
                        </a:rPr>
                        <a:t>(RPC)</a:t>
                      </a:r>
                      <a:r>
                        <a:rPr lang="zh-TW" altLang="zh-TW" sz="1800" kern="1200" dirty="0" smtClean="0">
                          <a:solidFill>
                            <a:schemeClr val="dk1"/>
                          </a:solidFill>
                          <a:effectLst/>
                          <a:latin typeface="+mn-lt"/>
                          <a:ea typeface="+mn-ea"/>
                          <a:cs typeface="+mn-cs"/>
                        </a:rPr>
                        <a:t>等。水泥漿體品質的關鍵因素為水膠比</a:t>
                      </a:r>
                      <a:r>
                        <a:rPr lang="en-US" altLang="zh-TW" sz="1800" kern="1200" dirty="0" smtClean="0">
                          <a:solidFill>
                            <a:schemeClr val="dk1"/>
                          </a:solidFill>
                          <a:effectLst/>
                          <a:latin typeface="+mn-lt"/>
                          <a:ea typeface="+mn-ea"/>
                          <a:cs typeface="+mn-cs"/>
                        </a:rPr>
                        <a:t>(W/B)(</a:t>
                      </a:r>
                      <a:r>
                        <a:rPr lang="zh-TW" altLang="zh-TW" sz="1800" kern="1200" dirty="0" smtClean="0">
                          <a:solidFill>
                            <a:schemeClr val="dk1"/>
                          </a:solidFill>
                          <a:effectLst/>
                          <a:latin typeface="+mn-lt"/>
                          <a:ea typeface="+mn-ea"/>
                          <a:cs typeface="+mn-cs"/>
                        </a:rPr>
                        <a:t>指水的重量與水泥和卜作嵐組合膠結料之重量比值</a:t>
                      </a:r>
                      <a:r>
                        <a:rPr lang="en-US" altLang="zh-TW" sz="1800" kern="1200" dirty="0" smtClean="0">
                          <a:solidFill>
                            <a:schemeClr val="dk1"/>
                          </a:solidFill>
                          <a:effectLst/>
                          <a:latin typeface="+mn-lt"/>
                          <a:ea typeface="+mn-ea"/>
                          <a:cs typeface="+mn-cs"/>
                        </a:rPr>
                        <a:t>)</a:t>
                      </a:r>
                      <a:r>
                        <a:rPr lang="zh-TW" altLang="zh-TW" sz="1800" kern="1200" dirty="0" smtClean="0">
                          <a:solidFill>
                            <a:schemeClr val="dk1"/>
                          </a:solidFill>
                          <a:effectLst/>
                          <a:latin typeface="+mn-lt"/>
                          <a:ea typeface="+mn-ea"/>
                          <a:cs typeface="+mn-cs"/>
                        </a:rPr>
                        <a:t>及水灰比</a:t>
                      </a:r>
                      <a:r>
                        <a:rPr lang="en-US" altLang="zh-TW" sz="1800" kern="1200" dirty="0" smtClean="0">
                          <a:solidFill>
                            <a:schemeClr val="dk1"/>
                          </a:solidFill>
                          <a:effectLst/>
                          <a:latin typeface="+mn-lt"/>
                          <a:ea typeface="+mn-ea"/>
                          <a:cs typeface="+mn-cs"/>
                        </a:rPr>
                        <a:t>(W/C)(</a:t>
                      </a:r>
                      <a:r>
                        <a:rPr lang="zh-TW" altLang="zh-TW" sz="1800" kern="1200" dirty="0" smtClean="0">
                          <a:solidFill>
                            <a:schemeClr val="dk1"/>
                          </a:solidFill>
                          <a:effectLst/>
                          <a:latin typeface="+mn-lt"/>
                          <a:ea typeface="+mn-ea"/>
                          <a:cs typeface="+mn-cs"/>
                        </a:rPr>
                        <a:t>指水和水泥之重量比值</a:t>
                      </a:r>
                      <a:r>
                        <a:rPr lang="en-US" altLang="zh-TW" sz="1800" kern="1200" dirty="0" smtClean="0">
                          <a:solidFill>
                            <a:schemeClr val="dk1"/>
                          </a:solidFill>
                          <a:effectLst/>
                          <a:latin typeface="+mn-lt"/>
                          <a:ea typeface="+mn-ea"/>
                          <a:cs typeface="+mn-cs"/>
                        </a:rPr>
                        <a:t>)</a:t>
                      </a:r>
                      <a:r>
                        <a:rPr lang="zh-TW" altLang="zh-TW" sz="1800" kern="1200" dirty="0" smtClean="0">
                          <a:solidFill>
                            <a:schemeClr val="dk1"/>
                          </a:solidFill>
                          <a:effectLst/>
                          <a:latin typeface="+mn-lt"/>
                          <a:ea typeface="+mn-ea"/>
                          <a:cs typeface="+mn-cs"/>
                        </a:rPr>
                        <a:t>，在相同材料及養護狀況下，減少水量對強度及耐久性而言是有其必要性的，由經驗顯示減少混凝土中總體用水量有以下優點：</a:t>
                      </a:r>
                    </a:p>
                    <a:p>
                      <a:pPr marL="742950" lvl="1" indent="-285750">
                        <a:buFont typeface="Arial" panose="020B0604020202020204" pitchFamily="34" charset="0"/>
                        <a:buChar char="•"/>
                      </a:pPr>
                      <a:r>
                        <a:rPr lang="zh-TW" altLang="zh-TW" sz="1800" kern="1200" dirty="0" smtClean="0">
                          <a:solidFill>
                            <a:srgbClr val="FF0000"/>
                          </a:solidFill>
                          <a:effectLst/>
                          <a:latin typeface="+mn-lt"/>
                          <a:ea typeface="+mn-ea"/>
                          <a:cs typeface="+mn-cs"/>
                        </a:rPr>
                        <a:t>增進抗壓及撓曲強度。</a:t>
                      </a:r>
                    </a:p>
                    <a:p>
                      <a:pPr marL="742950" lvl="1" indent="-285750">
                        <a:buFont typeface="Arial" panose="020B0604020202020204" pitchFamily="34" charset="0"/>
                        <a:buChar char="•"/>
                      </a:pPr>
                      <a:r>
                        <a:rPr lang="zh-TW" altLang="zh-TW" sz="1800" kern="1200" dirty="0" smtClean="0">
                          <a:solidFill>
                            <a:srgbClr val="FF0000"/>
                          </a:solidFill>
                          <a:effectLst/>
                          <a:latin typeface="+mn-lt"/>
                          <a:ea typeface="+mn-ea"/>
                          <a:cs typeface="+mn-cs"/>
                        </a:rPr>
                        <a:t>增加水密性。</a:t>
                      </a:r>
                    </a:p>
                    <a:p>
                      <a:pPr marL="742950" lvl="1" indent="-285750">
                        <a:buFont typeface="Arial" panose="020B0604020202020204" pitchFamily="34" charset="0"/>
                        <a:buChar char="•"/>
                      </a:pPr>
                      <a:r>
                        <a:rPr lang="zh-TW" altLang="zh-TW" sz="1800" kern="1200" dirty="0" smtClean="0">
                          <a:solidFill>
                            <a:srgbClr val="FF0000"/>
                          </a:solidFill>
                          <a:effectLst/>
                          <a:latin typeface="+mn-lt"/>
                          <a:ea typeface="+mn-ea"/>
                          <a:cs typeface="+mn-cs"/>
                        </a:rPr>
                        <a:t>減低吸附水量。</a:t>
                      </a:r>
                    </a:p>
                    <a:p>
                      <a:pPr marL="742950" lvl="1" indent="-285750">
                        <a:buFont typeface="Arial" panose="020B0604020202020204" pitchFamily="34" charset="0"/>
                        <a:buChar char="•"/>
                      </a:pPr>
                      <a:r>
                        <a:rPr lang="zh-TW" altLang="zh-TW" sz="1800" kern="1200" dirty="0" smtClean="0">
                          <a:solidFill>
                            <a:srgbClr val="FF0000"/>
                          </a:solidFill>
                          <a:effectLst/>
                          <a:latin typeface="+mn-lt"/>
                          <a:ea typeface="+mn-ea"/>
                          <a:cs typeface="+mn-cs"/>
                        </a:rPr>
                        <a:t>增加抗風化能力。</a:t>
                      </a:r>
                    </a:p>
                    <a:p>
                      <a:pPr marL="742950" lvl="1" indent="-285750">
                        <a:buFont typeface="Arial" panose="020B0604020202020204" pitchFamily="34" charset="0"/>
                        <a:buChar char="•"/>
                      </a:pPr>
                      <a:r>
                        <a:rPr lang="zh-TW" altLang="zh-TW" sz="1800" kern="1200" dirty="0" smtClean="0">
                          <a:solidFill>
                            <a:srgbClr val="FF0000"/>
                          </a:solidFill>
                          <a:effectLst/>
                          <a:latin typeface="+mn-lt"/>
                          <a:ea typeface="+mn-ea"/>
                          <a:cs typeface="+mn-cs"/>
                        </a:rPr>
                        <a:t>澆置面間有較佳之粘著性。</a:t>
                      </a:r>
                    </a:p>
                    <a:p>
                      <a:pPr marL="742950" lvl="1" indent="-285750">
                        <a:buFont typeface="Arial" panose="020B0604020202020204" pitchFamily="34" charset="0"/>
                        <a:buChar char="•"/>
                      </a:pPr>
                      <a:r>
                        <a:rPr lang="zh-TW" altLang="zh-TW" sz="1800" kern="1200" dirty="0" smtClean="0">
                          <a:solidFill>
                            <a:srgbClr val="FF0000"/>
                          </a:solidFill>
                          <a:effectLst/>
                          <a:latin typeface="+mn-lt"/>
                          <a:ea typeface="+mn-ea"/>
                          <a:cs typeface="+mn-cs"/>
                        </a:rPr>
                        <a:t>混凝土與鋼筋間有較佳之握裹力。</a:t>
                      </a:r>
                    </a:p>
                    <a:p>
                      <a:pPr marL="742950" lvl="1" indent="-285750">
                        <a:buFont typeface="Arial" panose="020B0604020202020204" pitchFamily="34" charset="0"/>
                        <a:buChar char="•"/>
                      </a:pPr>
                      <a:r>
                        <a:rPr lang="zh-TW" altLang="zh-TW" sz="1800" kern="1200" dirty="0" smtClean="0">
                          <a:solidFill>
                            <a:srgbClr val="FF0000"/>
                          </a:solidFill>
                          <a:effectLst/>
                          <a:latin typeface="+mn-lt"/>
                          <a:ea typeface="+mn-ea"/>
                          <a:cs typeface="+mn-cs"/>
                        </a:rPr>
                        <a:t>乾濕作用所造成的體積變化較少。</a:t>
                      </a:r>
                    </a:p>
                    <a:p>
                      <a:pPr indent="457200"/>
                      <a:r>
                        <a:rPr lang="zh-TW" altLang="zh-TW" sz="1800" kern="1200" dirty="0" smtClean="0">
                          <a:solidFill>
                            <a:schemeClr val="dk1"/>
                          </a:solidFill>
                          <a:effectLst/>
                          <a:latin typeface="+mn-lt"/>
                          <a:ea typeface="+mn-ea"/>
                          <a:cs typeface="+mn-cs"/>
                        </a:rPr>
                        <a:t>換言之，在充分搗實的條件下，混凝土總含水量愈少則混凝土品質愈佳。近代由於強塑劑之發展，以及卜作嵐材料之精緻高效能使用，可以同時達到「減少水量」又「減少水泥量」雙重矛盾的目標，雙管齊下，不但使混凝土變成蜂蜜般流動，而且又符合全球</a:t>
                      </a:r>
                      <a:r>
                        <a:rPr lang="en-US" altLang="zh-TW" sz="1800" kern="1200" dirty="0" smtClean="0">
                          <a:solidFill>
                            <a:schemeClr val="dk1"/>
                          </a:solidFill>
                          <a:effectLst/>
                          <a:latin typeface="+mn-lt"/>
                          <a:ea typeface="+mn-ea"/>
                          <a:cs typeface="+mn-cs"/>
                        </a:rPr>
                        <a:t>CO</a:t>
                      </a:r>
                      <a:r>
                        <a:rPr lang="en-US" altLang="zh-TW" sz="1800" kern="1200" baseline="-25000" dirty="0" smtClean="0">
                          <a:solidFill>
                            <a:schemeClr val="dk1"/>
                          </a:solidFill>
                          <a:effectLst/>
                          <a:latin typeface="+mn-lt"/>
                          <a:ea typeface="+mn-ea"/>
                          <a:cs typeface="+mn-cs"/>
                        </a:rPr>
                        <a:t>2</a:t>
                      </a:r>
                      <a:r>
                        <a:rPr lang="zh-TW" altLang="zh-TW" sz="1800" kern="1200" dirty="0" smtClean="0">
                          <a:solidFill>
                            <a:schemeClr val="dk1"/>
                          </a:solidFill>
                          <a:effectLst/>
                          <a:latin typeface="+mn-lt"/>
                          <a:ea typeface="+mn-ea"/>
                          <a:cs typeface="+mn-cs"/>
                        </a:rPr>
                        <a:t>減量排放要求的「京都議定書」精神，混凝土演變成為「綠混凝土」。</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815615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21</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混凝土材料</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65963867"/>
              </p:ext>
            </p:extLst>
          </p:nvPr>
        </p:nvGraphicFramePr>
        <p:xfrm>
          <a:off x="755576" y="1484784"/>
          <a:ext cx="7704856" cy="4389120"/>
        </p:xfrm>
        <a:graphic>
          <a:graphicData uri="http://schemas.openxmlformats.org/drawingml/2006/table">
            <a:tbl>
              <a:tblPr>
                <a:tableStyleId>{5C22544A-7EE6-4342-B048-85BDC9FD1C3A}</a:tableStyleId>
              </a:tblPr>
              <a:tblGrid>
                <a:gridCol w="7704856"/>
              </a:tblGrid>
              <a:tr h="3816424">
                <a:tc>
                  <a:txBody>
                    <a:bodyPr/>
                    <a:lstStyle/>
                    <a:p>
                      <a:r>
                        <a:rPr lang="en-US" altLang="zh-TW" sz="2400" kern="1200" dirty="0" smtClean="0">
                          <a:solidFill>
                            <a:schemeClr val="dk1"/>
                          </a:solidFill>
                          <a:effectLst/>
                          <a:latin typeface="+mn-lt"/>
                          <a:ea typeface="+mn-ea"/>
                          <a:cs typeface="+mn-cs"/>
                        </a:rPr>
                        <a:t> </a:t>
                      </a:r>
                      <a:r>
                        <a:rPr lang="zh-TW" altLang="zh-TW" sz="2400" kern="1200" dirty="0" smtClean="0">
                          <a:solidFill>
                            <a:schemeClr val="dk1"/>
                          </a:solidFill>
                          <a:effectLst/>
                          <a:latin typeface="+mn-lt"/>
                          <a:ea typeface="+mn-ea"/>
                          <a:cs typeface="+mn-cs"/>
                        </a:rPr>
                        <a:t>水泥</a:t>
                      </a:r>
                      <a:r>
                        <a:rPr lang="en-US" altLang="zh-TW" sz="2400" kern="1200" dirty="0" smtClean="0">
                          <a:solidFill>
                            <a:schemeClr val="dk1"/>
                          </a:solidFill>
                          <a:effectLst/>
                          <a:latin typeface="+mn-lt"/>
                          <a:ea typeface="+mn-ea"/>
                          <a:cs typeface="+mn-cs"/>
                        </a:rPr>
                        <a:t>(Cement)</a:t>
                      </a:r>
                      <a:endParaRPr lang="zh-TW" altLang="zh-TW" sz="2400" kern="1200" dirty="0" smtClean="0">
                        <a:solidFill>
                          <a:schemeClr val="dk1"/>
                        </a:solidFill>
                        <a:effectLst/>
                        <a:latin typeface="+mn-lt"/>
                        <a:ea typeface="+mn-ea"/>
                        <a:cs typeface="+mn-cs"/>
                      </a:endParaRPr>
                    </a:p>
                    <a:p>
                      <a:pPr indent="457200"/>
                      <a:r>
                        <a:rPr lang="zh-TW" altLang="zh-TW" sz="2400" kern="1200" dirty="0" smtClean="0">
                          <a:solidFill>
                            <a:schemeClr val="dk1"/>
                          </a:solidFill>
                          <a:effectLst/>
                          <a:latin typeface="+mn-lt"/>
                          <a:ea typeface="+mn-ea"/>
                          <a:cs typeface="+mn-cs"/>
                        </a:rPr>
                        <a:t>由石灰質材料及粘土質材料經研磨、適當配方、高溫燒結、然後再加上石膏，再經研磨的「二磨一燒」程序生產而成。由於原料的成份隨產地及礦石開採狀況而異，所以容易造成水泥品質上的差異。對同一廠牌且同樣配方的水泥，由於煆燒時間、溫度、煆燒量、冷卻時間、研磨時間及研磨細度等的不同，都會造成水泥產品性質的變異，因此使用水泥時必須合理的抽樣分析，適時掌握其變異性，做為分析混凝土品質的參考。基本上，</a:t>
                      </a:r>
                      <a:r>
                        <a:rPr lang="en-US" altLang="zh-TW" sz="2400" kern="1200" dirty="0" smtClean="0">
                          <a:solidFill>
                            <a:schemeClr val="dk1"/>
                          </a:solidFill>
                          <a:effectLst/>
                          <a:latin typeface="+mn-lt"/>
                          <a:ea typeface="+mn-ea"/>
                          <a:cs typeface="+mn-cs"/>
                        </a:rPr>
                        <a:t>C</a:t>
                      </a:r>
                      <a:r>
                        <a:rPr lang="en-US" altLang="zh-TW" sz="2400" kern="1200" baseline="-25000" dirty="0" smtClean="0">
                          <a:solidFill>
                            <a:schemeClr val="dk1"/>
                          </a:solidFill>
                          <a:effectLst/>
                          <a:latin typeface="+mn-lt"/>
                          <a:ea typeface="+mn-ea"/>
                          <a:cs typeface="+mn-cs"/>
                        </a:rPr>
                        <a:t>3</a:t>
                      </a:r>
                      <a:r>
                        <a:rPr lang="en-US" altLang="zh-TW" sz="2400" kern="1200" dirty="0" smtClean="0">
                          <a:solidFill>
                            <a:schemeClr val="dk1"/>
                          </a:solidFill>
                          <a:effectLst/>
                          <a:latin typeface="+mn-lt"/>
                          <a:ea typeface="+mn-ea"/>
                          <a:cs typeface="+mn-cs"/>
                        </a:rPr>
                        <a:t>A</a:t>
                      </a:r>
                      <a:r>
                        <a:rPr lang="zh-TW" altLang="zh-TW" sz="2400" kern="1200" dirty="0" smtClean="0">
                          <a:solidFill>
                            <a:schemeClr val="dk1"/>
                          </a:solidFill>
                          <a:effectLst/>
                          <a:latin typeface="+mn-lt"/>
                          <a:ea typeface="+mn-ea"/>
                          <a:cs typeface="+mn-cs"/>
                        </a:rPr>
                        <a:t>及</a:t>
                      </a:r>
                      <a:r>
                        <a:rPr lang="en-US" altLang="zh-TW" sz="2400" kern="1200" dirty="0" smtClean="0">
                          <a:solidFill>
                            <a:schemeClr val="dk1"/>
                          </a:solidFill>
                          <a:effectLst/>
                          <a:latin typeface="+mn-lt"/>
                          <a:ea typeface="+mn-ea"/>
                          <a:cs typeface="+mn-cs"/>
                        </a:rPr>
                        <a:t>C</a:t>
                      </a:r>
                      <a:r>
                        <a:rPr lang="en-US" altLang="zh-TW" sz="2400" kern="1200" baseline="-25000" dirty="0" smtClean="0">
                          <a:solidFill>
                            <a:schemeClr val="dk1"/>
                          </a:solidFill>
                          <a:effectLst/>
                          <a:latin typeface="+mn-lt"/>
                          <a:ea typeface="+mn-ea"/>
                          <a:cs typeface="+mn-cs"/>
                        </a:rPr>
                        <a:t>3</a:t>
                      </a:r>
                      <a:r>
                        <a:rPr lang="en-US" altLang="zh-TW" sz="2400" kern="1200" dirty="0" smtClean="0">
                          <a:solidFill>
                            <a:schemeClr val="dk1"/>
                          </a:solidFill>
                          <a:effectLst/>
                          <a:latin typeface="+mn-lt"/>
                          <a:ea typeface="+mn-ea"/>
                          <a:cs typeface="+mn-cs"/>
                        </a:rPr>
                        <a:t>S</a:t>
                      </a:r>
                      <a:r>
                        <a:rPr lang="zh-TW" altLang="zh-TW" sz="2400" kern="1200" dirty="0" smtClean="0">
                          <a:solidFill>
                            <a:schemeClr val="dk1"/>
                          </a:solidFill>
                          <a:effectLst/>
                          <a:latin typeface="+mn-lt"/>
                          <a:ea typeface="+mn-ea"/>
                          <a:cs typeface="+mn-cs"/>
                        </a:rPr>
                        <a:t>為水化熱主要來源，對巨積混凝土而言，支配放熱量及上昇溫度；而</a:t>
                      </a:r>
                      <a:r>
                        <a:rPr lang="en-US" altLang="zh-TW" sz="2400" kern="1200" dirty="0" smtClean="0">
                          <a:solidFill>
                            <a:schemeClr val="dk1"/>
                          </a:solidFill>
                          <a:effectLst/>
                          <a:latin typeface="+mn-lt"/>
                          <a:ea typeface="+mn-ea"/>
                          <a:cs typeface="+mn-cs"/>
                        </a:rPr>
                        <a:t>C</a:t>
                      </a:r>
                      <a:r>
                        <a:rPr lang="en-US" altLang="zh-TW" sz="2400" kern="1200" baseline="-25000" dirty="0" smtClean="0">
                          <a:solidFill>
                            <a:schemeClr val="dk1"/>
                          </a:solidFill>
                          <a:effectLst/>
                          <a:latin typeface="+mn-lt"/>
                          <a:ea typeface="+mn-ea"/>
                          <a:cs typeface="+mn-cs"/>
                        </a:rPr>
                        <a:t>3</a:t>
                      </a:r>
                      <a:r>
                        <a:rPr lang="en-US" altLang="zh-TW" sz="2400" kern="1200" dirty="0" smtClean="0">
                          <a:solidFill>
                            <a:schemeClr val="dk1"/>
                          </a:solidFill>
                          <a:effectLst/>
                          <a:latin typeface="+mn-lt"/>
                          <a:ea typeface="+mn-ea"/>
                          <a:cs typeface="+mn-cs"/>
                        </a:rPr>
                        <a:t>S</a:t>
                      </a:r>
                      <a:r>
                        <a:rPr lang="zh-TW" altLang="zh-TW" sz="2400" kern="1200" dirty="0" smtClean="0">
                          <a:solidFill>
                            <a:schemeClr val="dk1"/>
                          </a:solidFill>
                          <a:effectLst/>
                          <a:latin typeface="+mn-lt"/>
                          <a:ea typeface="+mn-ea"/>
                          <a:cs typeface="+mn-cs"/>
                        </a:rPr>
                        <a:t>及</a:t>
                      </a:r>
                      <a:r>
                        <a:rPr lang="en-US" altLang="zh-TW" sz="2400" kern="1200" dirty="0" smtClean="0">
                          <a:solidFill>
                            <a:schemeClr val="dk1"/>
                          </a:solidFill>
                          <a:effectLst/>
                          <a:latin typeface="+mn-lt"/>
                          <a:ea typeface="+mn-ea"/>
                          <a:cs typeface="+mn-cs"/>
                        </a:rPr>
                        <a:t>C</a:t>
                      </a:r>
                      <a:r>
                        <a:rPr lang="en-US" altLang="zh-TW" sz="2400" kern="1200" baseline="-25000" dirty="0" smtClean="0">
                          <a:solidFill>
                            <a:schemeClr val="dk1"/>
                          </a:solidFill>
                          <a:effectLst/>
                          <a:latin typeface="+mn-lt"/>
                          <a:ea typeface="+mn-ea"/>
                          <a:cs typeface="+mn-cs"/>
                        </a:rPr>
                        <a:t>2</a:t>
                      </a:r>
                      <a:r>
                        <a:rPr lang="en-US" altLang="zh-TW" sz="2400" kern="1200" dirty="0" smtClean="0">
                          <a:solidFill>
                            <a:schemeClr val="dk1"/>
                          </a:solidFill>
                          <a:effectLst/>
                          <a:latin typeface="+mn-lt"/>
                          <a:ea typeface="+mn-ea"/>
                          <a:cs typeface="+mn-cs"/>
                        </a:rPr>
                        <a:t>S</a:t>
                      </a:r>
                      <a:r>
                        <a:rPr lang="zh-TW" altLang="zh-TW" sz="2400" kern="1200" dirty="0" smtClean="0">
                          <a:solidFill>
                            <a:schemeClr val="dk1"/>
                          </a:solidFill>
                          <a:effectLst/>
                          <a:latin typeface="+mn-lt"/>
                          <a:ea typeface="+mn-ea"/>
                          <a:cs typeface="+mn-cs"/>
                        </a:rPr>
                        <a:t>為貢獻水泥漿強度的主要支配因子，如果需要早期強度時，則必需增加</a:t>
                      </a:r>
                      <a:r>
                        <a:rPr lang="en-US" altLang="zh-TW" sz="2400" kern="1200" dirty="0" smtClean="0">
                          <a:solidFill>
                            <a:schemeClr val="dk1"/>
                          </a:solidFill>
                          <a:effectLst/>
                          <a:latin typeface="+mn-lt"/>
                          <a:ea typeface="+mn-ea"/>
                          <a:cs typeface="+mn-cs"/>
                        </a:rPr>
                        <a:t>C</a:t>
                      </a:r>
                      <a:r>
                        <a:rPr lang="en-US" altLang="zh-TW" sz="2400" kern="1200" baseline="-25000" dirty="0" smtClean="0">
                          <a:solidFill>
                            <a:schemeClr val="dk1"/>
                          </a:solidFill>
                          <a:effectLst/>
                          <a:latin typeface="+mn-lt"/>
                          <a:ea typeface="+mn-ea"/>
                          <a:cs typeface="+mn-cs"/>
                        </a:rPr>
                        <a:t>3</a:t>
                      </a:r>
                      <a:r>
                        <a:rPr lang="en-US" altLang="zh-TW" sz="2400" kern="1200" dirty="0" smtClean="0">
                          <a:solidFill>
                            <a:schemeClr val="dk1"/>
                          </a:solidFill>
                          <a:effectLst/>
                          <a:latin typeface="+mn-lt"/>
                          <a:ea typeface="+mn-ea"/>
                          <a:cs typeface="+mn-cs"/>
                        </a:rPr>
                        <a:t>S</a:t>
                      </a:r>
                      <a:r>
                        <a:rPr lang="zh-TW" altLang="zh-TW" sz="2400" kern="1200" dirty="0" smtClean="0">
                          <a:solidFill>
                            <a:schemeClr val="dk1"/>
                          </a:solidFill>
                          <a:effectLst/>
                          <a:latin typeface="+mn-lt"/>
                          <a:ea typeface="+mn-ea"/>
                          <a:cs typeface="+mn-cs"/>
                        </a:rPr>
                        <a:t>之量。</a:t>
                      </a:r>
                      <a:endParaRPr lang="zh-TW" altLang="zh-TW" sz="2400" kern="1200" dirty="0">
                        <a:solidFill>
                          <a:schemeClr val="dk1"/>
                        </a:solidFill>
                        <a:effectLst/>
                        <a:latin typeface="+mn-lt"/>
                        <a:ea typeface="+mn-ea"/>
                        <a:cs typeface="+mn-cs"/>
                      </a:endParaRPr>
                    </a:p>
                  </a:txBody>
                  <a:tcPr marL="0" marR="0" marT="0" marB="0" anchor="ctr">
                    <a:noFill/>
                  </a:tcPr>
                </a:tc>
              </a:tr>
            </a:tbl>
          </a:graphicData>
        </a:graphic>
      </p:graphicFrame>
    </p:spTree>
    <p:extLst>
      <p:ext uri="{BB962C8B-B14F-4D97-AF65-F5344CB8AC3E}">
        <p14:creationId xmlns:p14="http://schemas.microsoft.com/office/powerpoint/2010/main" val="20919058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22</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a:solidFill>
                  <a:srgbClr val="FF0000"/>
                </a:solidFill>
              </a:rPr>
              <a:t>混凝土材料</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904462713"/>
              </p:ext>
            </p:extLst>
          </p:nvPr>
        </p:nvGraphicFramePr>
        <p:xfrm>
          <a:off x="251520" y="1484784"/>
          <a:ext cx="8640960" cy="4754880"/>
        </p:xfrm>
        <a:graphic>
          <a:graphicData uri="http://schemas.openxmlformats.org/drawingml/2006/table">
            <a:tbl>
              <a:tblPr>
                <a:tableStyleId>{5C22544A-7EE6-4342-B048-85BDC9FD1C3A}</a:tableStyleId>
              </a:tblPr>
              <a:tblGrid>
                <a:gridCol w="8640960"/>
              </a:tblGrid>
              <a:tr h="2304256">
                <a:tc>
                  <a:txBody>
                    <a:bodyPr/>
                    <a:lstStyle/>
                    <a:p>
                      <a:pPr lvl="0"/>
                      <a:r>
                        <a:rPr lang="zh-TW" altLang="zh-TW" sz="2400" kern="1200" dirty="0" smtClean="0">
                          <a:solidFill>
                            <a:schemeClr val="dk1"/>
                          </a:solidFill>
                          <a:effectLst/>
                          <a:latin typeface="+mn-lt"/>
                          <a:ea typeface="+mn-ea"/>
                          <a:cs typeface="+mn-cs"/>
                        </a:rPr>
                        <a:t>粒料</a:t>
                      </a:r>
                      <a:r>
                        <a:rPr lang="en-US" altLang="zh-TW" sz="2400" kern="1200" dirty="0" smtClean="0">
                          <a:solidFill>
                            <a:schemeClr val="dk1"/>
                          </a:solidFill>
                          <a:effectLst/>
                          <a:latin typeface="+mn-lt"/>
                          <a:ea typeface="+mn-ea"/>
                          <a:cs typeface="+mn-cs"/>
                        </a:rPr>
                        <a:t>(Aggregates)</a:t>
                      </a:r>
                      <a:endParaRPr lang="zh-TW" altLang="zh-TW" sz="2400" kern="1200" dirty="0" smtClean="0">
                        <a:solidFill>
                          <a:schemeClr val="dk1"/>
                        </a:solidFill>
                        <a:effectLst/>
                        <a:latin typeface="+mn-lt"/>
                        <a:ea typeface="+mn-ea"/>
                        <a:cs typeface="+mn-cs"/>
                      </a:endParaRPr>
                    </a:p>
                    <a:p>
                      <a:pPr indent="457200"/>
                      <a:r>
                        <a:rPr lang="zh-TW" altLang="zh-TW" sz="2400" kern="1200" dirty="0" smtClean="0">
                          <a:solidFill>
                            <a:schemeClr val="dk1"/>
                          </a:solidFill>
                          <a:effectLst/>
                          <a:latin typeface="+mn-lt"/>
                          <a:ea typeface="+mn-ea"/>
                          <a:cs typeface="+mn-cs"/>
                        </a:rPr>
                        <a:t>粒料的用量約佔混凝土體積的</a:t>
                      </a:r>
                      <a:r>
                        <a:rPr lang="en-US" altLang="zh-TW" sz="2400" kern="1200" dirty="0" smtClean="0">
                          <a:solidFill>
                            <a:schemeClr val="dk1"/>
                          </a:solidFill>
                          <a:effectLst/>
                          <a:latin typeface="+mn-lt"/>
                          <a:ea typeface="+mn-ea"/>
                          <a:cs typeface="+mn-cs"/>
                        </a:rPr>
                        <a:t>70%~80%</a:t>
                      </a:r>
                      <a:r>
                        <a:rPr lang="zh-TW" altLang="zh-TW" sz="2400" kern="1200" dirty="0" smtClean="0">
                          <a:solidFill>
                            <a:schemeClr val="dk1"/>
                          </a:solidFill>
                          <a:effectLst/>
                          <a:latin typeface="+mn-lt"/>
                          <a:ea typeface="+mn-ea"/>
                          <a:cs typeface="+mn-cs"/>
                        </a:rPr>
                        <a:t>，無疑對混凝土性質有莫大的影響。通常粒料</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填充料</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比水泥漿</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粘結料</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的強度高出甚多，因此只要粒料堅硬、形狀適當、淨潔無粉塵，即便是再生粒料都適合使用。但是混凝土的經濟性是隨水泥用量多寡而減增。使用經濟量</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少量</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的水泥，在水膠比</a:t>
                      </a:r>
                      <a:r>
                        <a:rPr lang="en-US" altLang="zh-TW" sz="2400" kern="1200" dirty="0" smtClean="0">
                          <a:solidFill>
                            <a:schemeClr val="dk1"/>
                          </a:solidFill>
                          <a:effectLst/>
                          <a:latin typeface="+mn-lt"/>
                          <a:ea typeface="+mn-ea"/>
                          <a:cs typeface="+mn-cs"/>
                        </a:rPr>
                        <a:t>(W/B)</a:t>
                      </a:r>
                      <a:r>
                        <a:rPr lang="zh-TW" altLang="zh-TW" sz="2400" kern="1200" dirty="0" smtClean="0">
                          <a:solidFill>
                            <a:schemeClr val="dk1"/>
                          </a:solidFill>
                          <a:effectLst/>
                          <a:latin typeface="+mn-lt"/>
                          <a:ea typeface="+mn-ea"/>
                          <a:cs typeface="+mn-cs"/>
                        </a:rPr>
                        <a:t>不變的條件下，水泥漿可能不足或太少，此會嚴重影響混凝土的工作性，除非有高頻率的振動機器，或加入適量強塑劑等來克服流變性的問題，否則容易產生蜂窩及孔隙現象，反而導致強度的遞減。西元</a:t>
                      </a:r>
                      <a:r>
                        <a:rPr lang="en-US" altLang="zh-TW" sz="2400" kern="1200" dirty="0" smtClean="0">
                          <a:solidFill>
                            <a:schemeClr val="dk1"/>
                          </a:solidFill>
                          <a:effectLst/>
                          <a:latin typeface="+mn-lt"/>
                          <a:ea typeface="+mn-ea"/>
                          <a:cs typeface="+mn-cs"/>
                        </a:rPr>
                        <a:t>1992</a:t>
                      </a:r>
                      <a:r>
                        <a:rPr lang="zh-TW" altLang="zh-TW" sz="2400" kern="1200" dirty="0" smtClean="0">
                          <a:solidFill>
                            <a:schemeClr val="dk1"/>
                          </a:solidFill>
                          <a:effectLst/>
                          <a:latin typeface="+mn-lt"/>
                          <a:ea typeface="+mn-ea"/>
                          <a:cs typeface="+mn-cs"/>
                        </a:rPr>
                        <a:t>年以後，卜作嵐材料及強塑劑的高度應用，使極少量水泥及水的條件下，不僅工作性特佳，強度亦會高度成長。居於強度的考慮，通常希望粒料強度與水泥漿長期強度相近，所以級配的緻密考慮是不可忽視的。</a:t>
                      </a:r>
                      <a:endParaRPr lang="zh-TW" altLang="zh-TW" sz="2400" kern="1200" dirty="0">
                        <a:solidFill>
                          <a:schemeClr val="dk1"/>
                        </a:solidFill>
                        <a:effectLst/>
                        <a:latin typeface="+mn-lt"/>
                        <a:ea typeface="+mn-ea"/>
                        <a:cs typeface="+mn-cs"/>
                      </a:endParaRPr>
                    </a:p>
                  </a:txBody>
                  <a:tcPr marL="0" marR="0" marT="0" marB="0" anchor="ctr">
                    <a:noFill/>
                  </a:tcPr>
                </a:tc>
              </a:tr>
            </a:tbl>
          </a:graphicData>
        </a:graphic>
      </p:graphicFrame>
    </p:spTree>
    <p:extLst>
      <p:ext uri="{BB962C8B-B14F-4D97-AF65-F5344CB8AC3E}">
        <p14:creationId xmlns:p14="http://schemas.microsoft.com/office/powerpoint/2010/main" val="297870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23</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a:solidFill>
                  <a:srgbClr val="FF0000"/>
                </a:solidFill>
              </a:rPr>
              <a:t>混凝土材料</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623967837"/>
              </p:ext>
            </p:extLst>
          </p:nvPr>
        </p:nvGraphicFramePr>
        <p:xfrm>
          <a:off x="1043608" y="1628800"/>
          <a:ext cx="7776864" cy="4608512"/>
        </p:xfrm>
        <a:graphic>
          <a:graphicData uri="http://schemas.openxmlformats.org/drawingml/2006/table">
            <a:tbl>
              <a:tblPr>
                <a:tableStyleId>{5C22544A-7EE6-4342-B048-85BDC9FD1C3A}</a:tableStyleId>
              </a:tblPr>
              <a:tblGrid>
                <a:gridCol w="7776864"/>
              </a:tblGrid>
              <a:tr h="4608512">
                <a:tc>
                  <a:txBody>
                    <a:bodyPr/>
                    <a:lstStyle/>
                    <a:p>
                      <a:pPr lvl="0"/>
                      <a:r>
                        <a:rPr lang="zh-TW" altLang="zh-TW" sz="2400" kern="1200" dirty="0" smtClean="0">
                          <a:solidFill>
                            <a:schemeClr val="dk1"/>
                          </a:solidFill>
                          <a:effectLst/>
                          <a:latin typeface="+mn-lt"/>
                          <a:ea typeface="+mn-ea"/>
                          <a:cs typeface="+mn-cs"/>
                        </a:rPr>
                        <a:t>水</a:t>
                      </a:r>
                    </a:p>
                    <a:p>
                      <a:pPr indent="457200">
                        <a:lnSpc>
                          <a:spcPct val="150000"/>
                        </a:lnSpc>
                      </a:pPr>
                      <a:r>
                        <a:rPr lang="zh-TW" altLang="zh-TW" sz="2400" kern="1200" dirty="0" smtClean="0">
                          <a:solidFill>
                            <a:schemeClr val="dk1"/>
                          </a:solidFill>
                          <a:effectLst/>
                          <a:latin typeface="+mn-lt"/>
                          <a:ea typeface="+mn-ea"/>
                          <a:cs typeface="+mn-cs"/>
                        </a:rPr>
                        <a:t>水質對混凝土的影響並沒有想像中那麼嚴重。有關水質的檢驗，雖然</a:t>
                      </a:r>
                      <a:r>
                        <a:rPr lang="en-US" altLang="zh-TW" sz="2400" kern="1200" dirty="0" smtClean="0">
                          <a:solidFill>
                            <a:schemeClr val="dk1"/>
                          </a:solidFill>
                          <a:effectLst/>
                          <a:latin typeface="+mn-lt"/>
                          <a:ea typeface="+mn-ea"/>
                          <a:cs typeface="+mn-cs"/>
                        </a:rPr>
                        <a:t>ASTM</a:t>
                      </a:r>
                      <a:r>
                        <a:rPr lang="zh-TW" altLang="zh-TW" sz="2400" kern="1200" dirty="0" smtClean="0">
                          <a:solidFill>
                            <a:schemeClr val="dk1"/>
                          </a:solidFill>
                          <a:effectLst/>
                          <a:latin typeface="+mn-lt"/>
                          <a:ea typeface="+mn-ea"/>
                          <a:cs typeface="+mn-cs"/>
                        </a:rPr>
                        <a:t>並沒有規定，但可參考英國</a:t>
                      </a:r>
                      <a:r>
                        <a:rPr lang="en-US" altLang="zh-TW" sz="2400" kern="1200" dirty="0" smtClean="0">
                          <a:solidFill>
                            <a:schemeClr val="dk1"/>
                          </a:solidFill>
                          <a:effectLst/>
                          <a:latin typeface="+mn-lt"/>
                          <a:ea typeface="+mn-ea"/>
                          <a:cs typeface="+mn-cs"/>
                        </a:rPr>
                        <a:t>BS</a:t>
                      </a:r>
                      <a:r>
                        <a:rPr lang="zh-TW" altLang="zh-TW" sz="2400" kern="1200" dirty="0" smtClean="0">
                          <a:solidFill>
                            <a:schemeClr val="dk1"/>
                          </a:solidFill>
                          <a:effectLst/>
                          <a:latin typeface="+mn-lt"/>
                          <a:ea typeface="+mn-ea"/>
                          <a:cs typeface="+mn-cs"/>
                        </a:rPr>
                        <a:t>標準規定，原則上要求拌和水之品質對凝結時間及抗壓強度不可有過度的影響。但應注意若含有海水，則必須小心其所拌製混凝土之總氯離子含量，以防鋼筋嚴重鏽蝕爆裂。除了水質外，混凝土的品質也深受水量的影響。</a:t>
                      </a:r>
                      <a:endParaRPr lang="zh-TW" altLang="zh-TW" sz="2400" kern="1200" dirty="0">
                        <a:solidFill>
                          <a:schemeClr val="dk1"/>
                        </a:solidFill>
                        <a:effectLst/>
                        <a:latin typeface="+mn-lt"/>
                        <a:ea typeface="+mn-ea"/>
                        <a:cs typeface="+mn-cs"/>
                      </a:endParaRPr>
                    </a:p>
                  </a:txBody>
                  <a:tcPr marL="0" marR="0" marT="0" marB="0" anchor="ctr">
                    <a:noFill/>
                  </a:tcPr>
                </a:tc>
              </a:tr>
            </a:tbl>
          </a:graphicData>
        </a:graphic>
      </p:graphicFrame>
    </p:spTree>
    <p:extLst>
      <p:ext uri="{BB962C8B-B14F-4D97-AF65-F5344CB8AC3E}">
        <p14:creationId xmlns:p14="http://schemas.microsoft.com/office/powerpoint/2010/main" val="12025080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24</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a:solidFill>
                  <a:srgbClr val="FF0000"/>
                </a:solidFill>
              </a:rPr>
              <a:t>混凝土材料</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942698506"/>
              </p:ext>
            </p:extLst>
          </p:nvPr>
        </p:nvGraphicFramePr>
        <p:xfrm>
          <a:off x="179512" y="1268760"/>
          <a:ext cx="8640960" cy="3657600"/>
        </p:xfrm>
        <a:graphic>
          <a:graphicData uri="http://schemas.openxmlformats.org/drawingml/2006/table">
            <a:tbl>
              <a:tblPr>
                <a:tableStyleId>{5C22544A-7EE6-4342-B048-85BDC9FD1C3A}</a:tableStyleId>
              </a:tblPr>
              <a:tblGrid>
                <a:gridCol w="8640960"/>
              </a:tblGrid>
              <a:tr h="3024336">
                <a:tc>
                  <a:txBody>
                    <a:bodyPr/>
                    <a:lstStyle/>
                    <a:p>
                      <a:r>
                        <a:rPr lang="zh-TW" altLang="zh-TW" sz="2000" kern="1200" dirty="0" smtClean="0">
                          <a:solidFill>
                            <a:schemeClr val="dk1"/>
                          </a:solidFill>
                          <a:effectLst/>
                          <a:latin typeface="+mn-lt"/>
                          <a:ea typeface="+mn-ea"/>
                          <a:cs typeface="+mn-cs"/>
                        </a:rPr>
                        <a:t>摻料</a:t>
                      </a:r>
                    </a:p>
                    <a:p>
                      <a:pPr indent="457200"/>
                      <a:r>
                        <a:rPr lang="zh-TW" altLang="zh-TW" sz="2000" kern="1200" dirty="0" smtClean="0">
                          <a:solidFill>
                            <a:schemeClr val="dk1"/>
                          </a:solidFill>
                          <a:effectLst/>
                          <a:latin typeface="+mn-lt"/>
                          <a:ea typeface="+mn-ea"/>
                          <a:cs typeface="+mn-cs"/>
                        </a:rPr>
                        <a:t>依據</a:t>
                      </a:r>
                      <a:r>
                        <a:rPr lang="en-US" altLang="zh-TW" sz="2000" kern="1200" dirty="0" smtClean="0">
                          <a:solidFill>
                            <a:schemeClr val="dk1"/>
                          </a:solidFill>
                          <a:effectLst/>
                          <a:latin typeface="+mn-lt"/>
                          <a:ea typeface="+mn-ea"/>
                          <a:cs typeface="+mn-cs"/>
                        </a:rPr>
                        <a:t>ASTM C125</a:t>
                      </a:r>
                      <a:r>
                        <a:rPr lang="zh-TW" altLang="zh-TW" sz="2000" kern="1200" dirty="0" smtClean="0">
                          <a:solidFill>
                            <a:schemeClr val="dk1"/>
                          </a:solidFill>
                          <a:effectLst/>
                          <a:latin typeface="+mn-lt"/>
                          <a:ea typeface="+mn-ea"/>
                          <a:cs typeface="+mn-cs"/>
                        </a:rPr>
                        <a:t>的定義，摻料是水、水泥及粒料以外之添加物，同一品名摻料有很多種不同化學組成成份，而且一般製造原料常取自工業廢料，</a:t>
                      </a:r>
                      <a:r>
                        <a:rPr lang="zh-TW" altLang="en-US" sz="2000" kern="1200" dirty="0" smtClean="0">
                          <a:solidFill>
                            <a:schemeClr val="dk1"/>
                          </a:solidFill>
                          <a:effectLst/>
                          <a:latin typeface="+mn-lt"/>
                          <a:ea typeface="+mn-ea"/>
                          <a:cs typeface="+mn-cs"/>
                        </a:rPr>
                        <a:t>同時</a:t>
                      </a:r>
                      <a:r>
                        <a:rPr lang="zh-TW" altLang="zh-TW" sz="2000" kern="1200" dirty="0" smtClean="0">
                          <a:solidFill>
                            <a:schemeClr val="dk1"/>
                          </a:solidFill>
                          <a:effectLst/>
                          <a:latin typeface="+mn-lt"/>
                          <a:ea typeface="+mn-ea"/>
                          <a:cs typeface="+mn-cs"/>
                        </a:rPr>
                        <a:t>它無法使「不當配比」或「草率施工」的低品質混凝土轉變成高品質的混凝土。</a:t>
                      </a:r>
                      <a:endParaRPr lang="en-US" altLang="zh-TW" sz="2000" kern="1200" dirty="0" smtClean="0">
                        <a:solidFill>
                          <a:schemeClr val="dk1"/>
                        </a:solidFill>
                        <a:effectLst/>
                        <a:latin typeface="+mn-lt"/>
                        <a:ea typeface="+mn-ea"/>
                        <a:cs typeface="+mn-cs"/>
                      </a:endParaRPr>
                    </a:p>
                    <a:p>
                      <a:pPr indent="457200"/>
                      <a:r>
                        <a:rPr lang="zh-TW" altLang="zh-TW" sz="2000" kern="1200" dirty="0" smtClean="0">
                          <a:solidFill>
                            <a:schemeClr val="dk1"/>
                          </a:solidFill>
                          <a:effectLst/>
                          <a:latin typeface="+mn-lt"/>
                          <a:ea typeface="+mn-ea"/>
                          <a:cs typeface="+mn-cs"/>
                        </a:rPr>
                        <a:t>使用摻料時應考慮：</a:t>
                      </a:r>
                    </a:p>
                    <a:p>
                      <a:pPr marL="742950" lvl="1" indent="-285750">
                        <a:buFont typeface="Arial" panose="020B0604020202020204" pitchFamily="34" charset="0"/>
                        <a:buChar char="•"/>
                      </a:pPr>
                      <a:r>
                        <a:rPr lang="zh-TW" altLang="zh-TW" sz="2000" kern="1200" dirty="0" smtClean="0">
                          <a:solidFill>
                            <a:srgbClr val="FF0000"/>
                          </a:solidFill>
                          <a:effectLst/>
                          <a:latin typeface="+mn-lt"/>
                          <a:ea typeface="+mn-ea"/>
                          <a:cs typeface="+mn-cs"/>
                        </a:rPr>
                        <a:t>具經濟性：減少水泥用量。</a:t>
                      </a:r>
                    </a:p>
                    <a:p>
                      <a:pPr marL="742950" lvl="1" indent="-285750">
                        <a:buFont typeface="Arial" panose="020B0604020202020204" pitchFamily="34" charset="0"/>
                        <a:buChar char="•"/>
                      </a:pPr>
                      <a:r>
                        <a:rPr lang="zh-TW" altLang="zh-TW" sz="2000" kern="1200" dirty="0" smtClean="0">
                          <a:solidFill>
                            <a:srgbClr val="FF0000"/>
                          </a:solidFill>
                          <a:effectLst/>
                          <a:latin typeface="+mn-lt"/>
                          <a:ea typeface="+mn-ea"/>
                          <a:cs typeface="+mn-cs"/>
                        </a:rPr>
                        <a:t>施工上的便利：可自充填模板角隅、延長輸送時間、特殊澆置作業。</a:t>
                      </a:r>
                    </a:p>
                    <a:p>
                      <a:pPr marL="742950" lvl="1" indent="-285750">
                        <a:buFont typeface="Arial" panose="020B0604020202020204" pitchFamily="34" charset="0"/>
                        <a:buChar char="•"/>
                      </a:pPr>
                      <a:r>
                        <a:rPr lang="zh-TW" altLang="zh-TW" sz="2000" kern="1200" dirty="0" smtClean="0">
                          <a:solidFill>
                            <a:srgbClr val="FF0000"/>
                          </a:solidFill>
                          <a:effectLst/>
                          <a:latin typeface="+mn-lt"/>
                          <a:ea typeface="+mn-ea"/>
                          <a:cs typeface="+mn-cs"/>
                        </a:rPr>
                        <a:t>改良新拌混凝土的性質：獲得較佳工作度、控制凝結時間、減低水化熱。</a:t>
                      </a:r>
                    </a:p>
                    <a:p>
                      <a:pPr marL="742950" lvl="1" indent="-285750">
                        <a:buFont typeface="Arial" panose="020B0604020202020204" pitchFamily="34" charset="0"/>
                        <a:buChar char="•"/>
                      </a:pPr>
                      <a:r>
                        <a:rPr lang="zh-TW" altLang="zh-TW" sz="2000" kern="1200" dirty="0" smtClean="0">
                          <a:solidFill>
                            <a:srgbClr val="FF0000"/>
                          </a:solidFill>
                          <a:effectLst/>
                          <a:latin typeface="+mn-lt"/>
                          <a:ea typeface="+mn-ea"/>
                          <a:cs typeface="+mn-cs"/>
                        </a:rPr>
                        <a:t>改善硬固混凝土的性質：提高極限強度，尋求較佳耐久性。</a:t>
                      </a:r>
                    </a:p>
                    <a:p>
                      <a:pPr marL="742950" lvl="1" indent="-285750">
                        <a:buFont typeface="Arial" panose="020B0604020202020204" pitchFamily="34" charset="0"/>
                        <a:buChar char="•"/>
                      </a:pPr>
                      <a:r>
                        <a:rPr lang="zh-TW" altLang="zh-TW" sz="2000" kern="1200" dirty="0" smtClean="0">
                          <a:solidFill>
                            <a:srgbClr val="FF0000"/>
                          </a:solidFill>
                          <a:effectLst/>
                          <a:latin typeface="+mn-lt"/>
                          <a:ea typeface="+mn-ea"/>
                          <a:cs typeface="+mn-cs"/>
                        </a:rPr>
                        <a:t>特殊功能性質：乳液改良劑；收縮補償劑；速凝劑等。</a:t>
                      </a:r>
                    </a:p>
                    <a:p>
                      <a:pPr marL="742950" lvl="1" indent="-285750">
                        <a:buFont typeface="Arial" panose="020B0604020202020204" pitchFamily="34" charset="0"/>
                        <a:buChar char="•"/>
                      </a:pPr>
                      <a:r>
                        <a:rPr lang="zh-TW" altLang="zh-TW" sz="2000" kern="1200" dirty="0" smtClean="0">
                          <a:solidFill>
                            <a:srgbClr val="FF0000"/>
                          </a:solidFill>
                          <a:effectLst/>
                          <a:latin typeface="+mn-lt"/>
                          <a:ea typeface="+mn-ea"/>
                          <a:cs typeface="+mn-cs"/>
                        </a:rPr>
                        <a:t>混凝土內添加化學摻料可以節省用水提高工作性，添加飛灰爐石則能提高工作性，抑制鹼粒料反應，提高混凝土的長期強度。</a:t>
                      </a:r>
                      <a:endParaRPr lang="zh-TW" altLang="zh-TW" sz="2000" kern="1200" dirty="0">
                        <a:solidFill>
                          <a:srgbClr val="FF0000"/>
                        </a:solidFill>
                        <a:effectLst/>
                        <a:latin typeface="+mn-lt"/>
                        <a:ea typeface="+mn-ea"/>
                        <a:cs typeface="+mn-cs"/>
                      </a:endParaRPr>
                    </a:p>
                  </a:txBody>
                  <a:tcPr marL="0" marR="0" marT="0" marB="0" anchor="ctr">
                    <a:no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549235455"/>
              </p:ext>
            </p:extLst>
          </p:nvPr>
        </p:nvGraphicFramePr>
        <p:xfrm>
          <a:off x="395536" y="5301208"/>
          <a:ext cx="8568953" cy="1296144"/>
        </p:xfrm>
        <a:graphic>
          <a:graphicData uri="http://schemas.openxmlformats.org/drawingml/2006/table">
            <a:tbl>
              <a:tblPr firstRow="1" firstCol="1" bandRow="1">
                <a:tableStyleId>{5C22544A-7EE6-4342-B048-85BDC9FD1C3A}</a:tableStyleId>
              </a:tblPr>
              <a:tblGrid>
                <a:gridCol w="1402192"/>
                <a:gridCol w="1090594"/>
                <a:gridCol w="856895"/>
                <a:gridCol w="856895"/>
                <a:gridCol w="934795"/>
                <a:gridCol w="934795"/>
                <a:gridCol w="934795"/>
                <a:gridCol w="1557992"/>
              </a:tblGrid>
              <a:tr h="1296144">
                <a:tc>
                  <a:txBody>
                    <a:bodyPr/>
                    <a:lstStyle/>
                    <a:p>
                      <a:pPr>
                        <a:lnSpc>
                          <a:spcPct val="100000"/>
                        </a:lnSpc>
                        <a:spcAft>
                          <a:spcPts val="0"/>
                        </a:spcAft>
                      </a:pPr>
                      <a:r>
                        <a:rPr lang="zh-TW" sz="2000" b="0" dirty="0">
                          <a:solidFill>
                            <a:schemeClr val="tx1"/>
                          </a:solidFill>
                          <a:effectLst/>
                        </a:rPr>
                        <a:t>摻料種類</a:t>
                      </a:r>
                    </a:p>
                    <a:p>
                      <a:pPr>
                        <a:lnSpc>
                          <a:spcPct val="100000"/>
                        </a:lnSpc>
                        <a:spcAft>
                          <a:spcPts val="0"/>
                        </a:spcAft>
                      </a:pPr>
                      <a:r>
                        <a:rPr lang="en-US" sz="2000" b="0" dirty="0">
                          <a:solidFill>
                            <a:schemeClr val="tx1"/>
                          </a:solidFill>
                          <a:effectLst/>
                        </a:rPr>
                        <a:t> </a:t>
                      </a:r>
                      <a:endParaRPr lang="zh-TW" sz="2000" b="0" dirty="0">
                        <a:solidFill>
                          <a:schemeClr val="tx1"/>
                        </a:solidFill>
                        <a:effectLst/>
                      </a:endParaRPr>
                    </a:p>
                    <a:p>
                      <a:pPr>
                        <a:lnSpc>
                          <a:spcPct val="100000"/>
                        </a:lnSpc>
                        <a:spcAft>
                          <a:spcPts val="0"/>
                        </a:spcAft>
                      </a:pPr>
                      <a:r>
                        <a:rPr lang="zh-TW" sz="2000" b="0" dirty="0">
                          <a:solidFill>
                            <a:schemeClr val="tx1"/>
                          </a:solidFill>
                          <a:effectLst/>
                        </a:rPr>
                        <a:t>物理性質</a:t>
                      </a:r>
                      <a:endParaRPr lang="zh-TW" sz="2000" b="0" dirty="0">
                        <a:solidFill>
                          <a:schemeClr val="tx1"/>
                        </a:solidFill>
                        <a:effectLst/>
                        <a:latin typeface="Calibri"/>
                        <a:ea typeface="新細明體"/>
                        <a:cs typeface="Times New Roman"/>
                      </a:endParaRPr>
                    </a:p>
                  </a:txBody>
                  <a:tcPr marL="10668" marR="10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2000" b="0" dirty="0">
                          <a:solidFill>
                            <a:schemeClr val="tx1"/>
                          </a:solidFill>
                          <a:effectLst/>
                        </a:rPr>
                        <a:t>A</a:t>
                      </a:r>
                      <a:r>
                        <a:rPr lang="zh-TW" sz="2000" b="0" dirty="0">
                          <a:solidFill>
                            <a:schemeClr val="tx1"/>
                          </a:solidFill>
                          <a:effectLst/>
                        </a:rPr>
                        <a:t>型</a:t>
                      </a:r>
                    </a:p>
                    <a:p>
                      <a:pPr>
                        <a:lnSpc>
                          <a:spcPct val="100000"/>
                        </a:lnSpc>
                        <a:spcAft>
                          <a:spcPts val="0"/>
                        </a:spcAft>
                      </a:pPr>
                      <a:r>
                        <a:rPr lang="en-US" sz="2000" b="0" dirty="0">
                          <a:solidFill>
                            <a:schemeClr val="tx1"/>
                          </a:solidFill>
                          <a:effectLst/>
                        </a:rPr>
                        <a:t> </a:t>
                      </a:r>
                      <a:endParaRPr lang="zh-TW" sz="2000" b="0" dirty="0">
                        <a:solidFill>
                          <a:schemeClr val="tx1"/>
                        </a:solidFill>
                        <a:effectLst/>
                      </a:endParaRPr>
                    </a:p>
                    <a:p>
                      <a:pPr>
                        <a:lnSpc>
                          <a:spcPct val="100000"/>
                        </a:lnSpc>
                        <a:spcAft>
                          <a:spcPts val="0"/>
                        </a:spcAft>
                      </a:pPr>
                      <a:r>
                        <a:rPr lang="zh-TW" sz="2000" b="0" dirty="0">
                          <a:solidFill>
                            <a:schemeClr val="tx1"/>
                          </a:solidFill>
                          <a:effectLst/>
                        </a:rPr>
                        <a:t>減水劑</a:t>
                      </a:r>
                      <a:endParaRPr lang="zh-TW" sz="2000" b="0" dirty="0">
                        <a:solidFill>
                          <a:schemeClr val="tx1"/>
                        </a:solidFill>
                        <a:effectLst/>
                        <a:latin typeface="Calibri"/>
                        <a:ea typeface="新細明體"/>
                        <a:cs typeface="Times New Roman"/>
                      </a:endParaRPr>
                    </a:p>
                  </a:txBody>
                  <a:tcPr marL="10668" marR="10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2000" b="0" dirty="0">
                          <a:solidFill>
                            <a:schemeClr val="tx1"/>
                          </a:solidFill>
                          <a:effectLst/>
                        </a:rPr>
                        <a:t>B</a:t>
                      </a:r>
                      <a:r>
                        <a:rPr lang="zh-TW" sz="2000" b="0" dirty="0">
                          <a:solidFill>
                            <a:schemeClr val="tx1"/>
                          </a:solidFill>
                          <a:effectLst/>
                        </a:rPr>
                        <a:t>型</a:t>
                      </a:r>
                    </a:p>
                    <a:p>
                      <a:pPr>
                        <a:lnSpc>
                          <a:spcPct val="100000"/>
                        </a:lnSpc>
                        <a:spcAft>
                          <a:spcPts val="0"/>
                        </a:spcAft>
                      </a:pPr>
                      <a:r>
                        <a:rPr lang="en-US" sz="2000" b="0" dirty="0">
                          <a:solidFill>
                            <a:schemeClr val="tx1"/>
                          </a:solidFill>
                          <a:effectLst/>
                        </a:rPr>
                        <a:t> </a:t>
                      </a:r>
                      <a:endParaRPr lang="zh-TW" sz="2000" b="0" dirty="0">
                        <a:solidFill>
                          <a:schemeClr val="tx1"/>
                        </a:solidFill>
                        <a:effectLst/>
                      </a:endParaRPr>
                    </a:p>
                    <a:p>
                      <a:pPr>
                        <a:lnSpc>
                          <a:spcPct val="100000"/>
                        </a:lnSpc>
                        <a:spcAft>
                          <a:spcPts val="0"/>
                        </a:spcAft>
                      </a:pPr>
                      <a:r>
                        <a:rPr lang="zh-TW" sz="2000" b="0" dirty="0">
                          <a:solidFill>
                            <a:schemeClr val="tx1"/>
                          </a:solidFill>
                          <a:effectLst/>
                        </a:rPr>
                        <a:t>緩凝劑</a:t>
                      </a:r>
                      <a:endParaRPr lang="zh-TW" sz="2000" b="0" dirty="0">
                        <a:solidFill>
                          <a:schemeClr val="tx1"/>
                        </a:solidFill>
                        <a:effectLst/>
                        <a:latin typeface="Calibri"/>
                        <a:ea typeface="新細明體"/>
                        <a:cs typeface="Times New Roman"/>
                      </a:endParaRPr>
                    </a:p>
                  </a:txBody>
                  <a:tcPr marL="10668" marR="10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2000" b="0" dirty="0">
                          <a:solidFill>
                            <a:schemeClr val="tx1"/>
                          </a:solidFill>
                          <a:effectLst/>
                        </a:rPr>
                        <a:t>C</a:t>
                      </a:r>
                      <a:r>
                        <a:rPr lang="zh-TW" sz="2000" b="0" dirty="0">
                          <a:solidFill>
                            <a:schemeClr val="tx1"/>
                          </a:solidFill>
                          <a:effectLst/>
                        </a:rPr>
                        <a:t>型</a:t>
                      </a:r>
                    </a:p>
                    <a:p>
                      <a:pPr>
                        <a:lnSpc>
                          <a:spcPct val="100000"/>
                        </a:lnSpc>
                        <a:spcAft>
                          <a:spcPts val="0"/>
                        </a:spcAft>
                      </a:pPr>
                      <a:r>
                        <a:rPr lang="en-US" sz="2000" b="0" dirty="0">
                          <a:solidFill>
                            <a:schemeClr val="tx1"/>
                          </a:solidFill>
                          <a:effectLst/>
                        </a:rPr>
                        <a:t> </a:t>
                      </a:r>
                      <a:endParaRPr lang="zh-TW" sz="2000" b="0" dirty="0">
                        <a:solidFill>
                          <a:schemeClr val="tx1"/>
                        </a:solidFill>
                        <a:effectLst/>
                      </a:endParaRPr>
                    </a:p>
                    <a:p>
                      <a:pPr>
                        <a:lnSpc>
                          <a:spcPct val="100000"/>
                        </a:lnSpc>
                        <a:spcAft>
                          <a:spcPts val="0"/>
                        </a:spcAft>
                      </a:pPr>
                      <a:r>
                        <a:rPr lang="zh-TW" sz="2000" b="0" dirty="0">
                          <a:solidFill>
                            <a:schemeClr val="tx1"/>
                          </a:solidFill>
                          <a:effectLst/>
                        </a:rPr>
                        <a:t>速凝劑</a:t>
                      </a:r>
                      <a:endParaRPr lang="zh-TW" sz="2000" b="0" dirty="0">
                        <a:solidFill>
                          <a:schemeClr val="tx1"/>
                        </a:solidFill>
                        <a:effectLst/>
                        <a:latin typeface="Calibri"/>
                        <a:ea typeface="新細明體"/>
                        <a:cs typeface="Times New Roman"/>
                      </a:endParaRPr>
                    </a:p>
                  </a:txBody>
                  <a:tcPr marL="10668" marR="10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2000" b="0" dirty="0">
                          <a:solidFill>
                            <a:schemeClr val="tx1"/>
                          </a:solidFill>
                          <a:effectLst/>
                        </a:rPr>
                        <a:t>D</a:t>
                      </a:r>
                      <a:r>
                        <a:rPr lang="zh-TW" sz="2000" b="0" dirty="0">
                          <a:solidFill>
                            <a:schemeClr val="tx1"/>
                          </a:solidFill>
                          <a:effectLst/>
                        </a:rPr>
                        <a:t>型</a:t>
                      </a:r>
                    </a:p>
                    <a:p>
                      <a:pPr>
                        <a:lnSpc>
                          <a:spcPct val="100000"/>
                        </a:lnSpc>
                        <a:spcAft>
                          <a:spcPts val="0"/>
                        </a:spcAft>
                      </a:pPr>
                      <a:endParaRPr lang="en-US" altLang="zh-TW" sz="2000" b="0" dirty="0" smtClean="0">
                        <a:solidFill>
                          <a:schemeClr val="tx1"/>
                        </a:solidFill>
                        <a:effectLst/>
                      </a:endParaRPr>
                    </a:p>
                    <a:p>
                      <a:pPr>
                        <a:lnSpc>
                          <a:spcPct val="100000"/>
                        </a:lnSpc>
                        <a:spcAft>
                          <a:spcPts val="0"/>
                        </a:spcAft>
                      </a:pPr>
                      <a:r>
                        <a:rPr lang="zh-TW" sz="2000" b="0" dirty="0" smtClean="0">
                          <a:solidFill>
                            <a:schemeClr val="tx1"/>
                          </a:solidFill>
                          <a:effectLst/>
                        </a:rPr>
                        <a:t>減</a:t>
                      </a:r>
                      <a:r>
                        <a:rPr lang="zh-TW" sz="2000" b="0" dirty="0">
                          <a:solidFill>
                            <a:schemeClr val="tx1"/>
                          </a:solidFill>
                          <a:effectLst/>
                        </a:rPr>
                        <a:t>水</a:t>
                      </a:r>
                    </a:p>
                    <a:p>
                      <a:pPr>
                        <a:lnSpc>
                          <a:spcPct val="100000"/>
                        </a:lnSpc>
                        <a:spcAft>
                          <a:spcPts val="0"/>
                        </a:spcAft>
                      </a:pPr>
                      <a:r>
                        <a:rPr lang="zh-TW" sz="2000" b="0" dirty="0">
                          <a:solidFill>
                            <a:schemeClr val="tx1"/>
                          </a:solidFill>
                          <a:effectLst/>
                        </a:rPr>
                        <a:t>緩凝劑</a:t>
                      </a:r>
                      <a:endParaRPr lang="zh-TW" sz="2000" b="0" dirty="0">
                        <a:solidFill>
                          <a:schemeClr val="tx1"/>
                        </a:solidFill>
                        <a:effectLst/>
                        <a:latin typeface="Calibri"/>
                        <a:ea typeface="新細明體"/>
                        <a:cs typeface="Times New Roman"/>
                      </a:endParaRPr>
                    </a:p>
                  </a:txBody>
                  <a:tcPr marL="10668" marR="10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2000" b="0" dirty="0">
                          <a:solidFill>
                            <a:schemeClr val="tx1"/>
                          </a:solidFill>
                          <a:effectLst/>
                        </a:rPr>
                        <a:t>E</a:t>
                      </a:r>
                      <a:r>
                        <a:rPr lang="zh-TW" sz="2000" b="0" dirty="0">
                          <a:solidFill>
                            <a:schemeClr val="tx1"/>
                          </a:solidFill>
                          <a:effectLst/>
                        </a:rPr>
                        <a:t>型</a:t>
                      </a:r>
                    </a:p>
                    <a:p>
                      <a:pPr>
                        <a:lnSpc>
                          <a:spcPct val="100000"/>
                        </a:lnSpc>
                        <a:spcAft>
                          <a:spcPts val="0"/>
                        </a:spcAft>
                      </a:pPr>
                      <a:endParaRPr lang="en-US" altLang="zh-TW" sz="2000" b="0" dirty="0" smtClean="0">
                        <a:solidFill>
                          <a:schemeClr val="tx1"/>
                        </a:solidFill>
                        <a:effectLst/>
                      </a:endParaRPr>
                    </a:p>
                    <a:p>
                      <a:pPr>
                        <a:lnSpc>
                          <a:spcPct val="100000"/>
                        </a:lnSpc>
                        <a:spcAft>
                          <a:spcPts val="0"/>
                        </a:spcAft>
                      </a:pPr>
                      <a:r>
                        <a:rPr lang="zh-TW" sz="2000" b="0" dirty="0" smtClean="0">
                          <a:solidFill>
                            <a:schemeClr val="tx1"/>
                          </a:solidFill>
                          <a:effectLst/>
                        </a:rPr>
                        <a:t>減</a:t>
                      </a:r>
                      <a:r>
                        <a:rPr lang="zh-TW" sz="2000" b="0" dirty="0">
                          <a:solidFill>
                            <a:schemeClr val="tx1"/>
                          </a:solidFill>
                          <a:effectLst/>
                        </a:rPr>
                        <a:t>水</a:t>
                      </a:r>
                    </a:p>
                    <a:p>
                      <a:pPr>
                        <a:lnSpc>
                          <a:spcPct val="100000"/>
                        </a:lnSpc>
                        <a:spcAft>
                          <a:spcPts val="0"/>
                        </a:spcAft>
                      </a:pPr>
                      <a:r>
                        <a:rPr lang="zh-TW" sz="2000" b="0" dirty="0">
                          <a:solidFill>
                            <a:schemeClr val="tx1"/>
                          </a:solidFill>
                          <a:effectLst/>
                        </a:rPr>
                        <a:t>速凝劑</a:t>
                      </a:r>
                      <a:endParaRPr lang="zh-TW" sz="2000" b="0" dirty="0">
                        <a:solidFill>
                          <a:schemeClr val="tx1"/>
                        </a:solidFill>
                        <a:effectLst/>
                        <a:latin typeface="Calibri"/>
                        <a:ea typeface="新細明體"/>
                        <a:cs typeface="Times New Roman"/>
                      </a:endParaRPr>
                    </a:p>
                  </a:txBody>
                  <a:tcPr marL="10668" marR="10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2000" b="0" dirty="0">
                          <a:solidFill>
                            <a:schemeClr val="tx1"/>
                          </a:solidFill>
                          <a:effectLst/>
                        </a:rPr>
                        <a:t>F</a:t>
                      </a:r>
                      <a:r>
                        <a:rPr lang="zh-TW" sz="2000" b="0" dirty="0">
                          <a:solidFill>
                            <a:schemeClr val="tx1"/>
                          </a:solidFill>
                          <a:effectLst/>
                        </a:rPr>
                        <a:t>型</a:t>
                      </a:r>
                    </a:p>
                    <a:p>
                      <a:pPr>
                        <a:lnSpc>
                          <a:spcPct val="100000"/>
                        </a:lnSpc>
                        <a:spcAft>
                          <a:spcPts val="0"/>
                        </a:spcAft>
                      </a:pPr>
                      <a:endParaRPr lang="en-US" altLang="zh-TW" sz="2000" b="0" dirty="0" smtClean="0">
                        <a:solidFill>
                          <a:schemeClr val="tx1"/>
                        </a:solidFill>
                        <a:effectLst/>
                      </a:endParaRPr>
                    </a:p>
                    <a:p>
                      <a:pPr>
                        <a:lnSpc>
                          <a:spcPct val="100000"/>
                        </a:lnSpc>
                        <a:spcAft>
                          <a:spcPts val="0"/>
                        </a:spcAft>
                      </a:pPr>
                      <a:r>
                        <a:rPr lang="zh-TW" sz="2000" b="0" dirty="0" smtClean="0">
                          <a:solidFill>
                            <a:schemeClr val="tx1"/>
                          </a:solidFill>
                          <a:effectLst/>
                        </a:rPr>
                        <a:t>高性能</a:t>
                      </a:r>
                      <a:endParaRPr lang="zh-TW" sz="2000" b="0" dirty="0">
                        <a:solidFill>
                          <a:schemeClr val="tx1"/>
                        </a:solidFill>
                        <a:effectLst/>
                      </a:endParaRPr>
                    </a:p>
                    <a:p>
                      <a:pPr>
                        <a:lnSpc>
                          <a:spcPct val="100000"/>
                        </a:lnSpc>
                        <a:spcAft>
                          <a:spcPts val="0"/>
                        </a:spcAft>
                      </a:pPr>
                      <a:r>
                        <a:rPr lang="zh-TW" sz="2000" b="0" dirty="0">
                          <a:solidFill>
                            <a:schemeClr val="tx1"/>
                          </a:solidFill>
                          <a:effectLst/>
                        </a:rPr>
                        <a:t>減水劑</a:t>
                      </a:r>
                      <a:endParaRPr lang="zh-TW" sz="2000" b="0" dirty="0">
                        <a:solidFill>
                          <a:schemeClr val="tx1"/>
                        </a:solidFill>
                        <a:effectLst/>
                        <a:latin typeface="Calibri"/>
                        <a:ea typeface="新細明體"/>
                        <a:cs typeface="Times New Roman"/>
                      </a:endParaRPr>
                    </a:p>
                  </a:txBody>
                  <a:tcPr marL="10668" marR="10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en-US" sz="2000" b="0" dirty="0">
                          <a:solidFill>
                            <a:schemeClr val="tx1"/>
                          </a:solidFill>
                          <a:effectLst/>
                        </a:rPr>
                        <a:t>G</a:t>
                      </a:r>
                      <a:r>
                        <a:rPr lang="zh-TW" sz="2000" b="0" dirty="0">
                          <a:solidFill>
                            <a:schemeClr val="tx1"/>
                          </a:solidFill>
                          <a:effectLst/>
                        </a:rPr>
                        <a:t>型</a:t>
                      </a:r>
                    </a:p>
                    <a:p>
                      <a:pPr>
                        <a:lnSpc>
                          <a:spcPct val="100000"/>
                        </a:lnSpc>
                        <a:spcAft>
                          <a:spcPts val="0"/>
                        </a:spcAft>
                      </a:pPr>
                      <a:endParaRPr lang="en-US" altLang="zh-TW" sz="2000" b="0" dirty="0" smtClean="0">
                        <a:solidFill>
                          <a:schemeClr val="tx1"/>
                        </a:solidFill>
                        <a:effectLst/>
                      </a:endParaRPr>
                    </a:p>
                    <a:p>
                      <a:pPr>
                        <a:lnSpc>
                          <a:spcPct val="100000"/>
                        </a:lnSpc>
                        <a:spcAft>
                          <a:spcPts val="0"/>
                        </a:spcAft>
                      </a:pPr>
                      <a:r>
                        <a:rPr lang="zh-TW" sz="2000" b="0" dirty="0" smtClean="0">
                          <a:solidFill>
                            <a:schemeClr val="tx1"/>
                          </a:solidFill>
                          <a:effectLst/>
                        </a:rPr>
                        <a:t>高性能</a:t>
                      </a:r>
                      <a:r>
                        <a:rPr lang="zh-TW" sz="2000" b="0" dirty="0">
                          <a:solidFill>
                            <a:schemeClr val="tx1"/>
                          </a:solidFill>
                          <a:effectLst/>
                        </a:rPr>
                        <a:t>減水緩凝劑</a:t>
                      </a:r>
                      <a:endParaRPr lang="zh-TW" sz="2000" b="0" dirty="0">
                        <a:solidFill>
                          <a:schemeClr val="tx1"/>
                        </a:solidFill>
                        <a:effectLst/>
                        <a:latin typeface="Calibri"/>
                        <a:ea typeface="新細明體"/>
                        <a:cs typeface="Times New Roman"/>
                      </a:endParaRPr>
                    </a:p>
                  </a:txBody>
                  <a:tcPr marL="10668" marR="10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0470988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25</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水泥效益</a:t>
            </a:r>
            <a:endParaRPr lang="zh-TW" altLang="zh-TW" sz="3200" dirty="0">
              <a:solidFill>
                <a:srgbClr val="FF0000"/>
              </a:solidFill>
            </a:endParaRPr>
          </a:p>
        </p:txBody>
      </p:sp>
      <p:sp>
        <p:nvSpPr>
          <p:cNvPr id="4" name="矩形 3"/>
          <p:cNvSpPr/>
          <p:nvPr/>
        </p:nvSpPr>
        <p:spPr>
          <a:xfrm>
            <a:off x="971600" y="1268760"/>
            <a:ext cx="8064896" cy="4154984"/>
          </a:xfrm>
          <a:prstGeom prst="rect">
            <a:avLst/>
          </a:prstGeom>
        </p:spPr>
        <p:txBody>
          <a:bodyPr wrap="square">
            <a:spAutoFit/>
          </a:bodyPr>
          <a:lstStyle/>
          <a:p>
            <a:pPr indent="457200"/>
            <a:r>
              <a:rPr lang="zh-TW" altLang="zh-TW" sz="2400" dirty="0" smtClean="0">
                <a:latin typeface="Times New Roman" panose="02020603050405020304" pitchFamily="18" charset="0"/>
                <a:ea typeface="+mn-ea"/>
                <a:cs typeface="Times New Roman" panose="02020603050405020304" pitchFamily="18" charset="0"/>
              </a:rPr>
              <a:t>混凝土為了</a:t>
            </a:r>
            <a:r>
              <a:rPr lang="zh-TW" altLang="zh-TW" sz="2400" dirty="0">
                <a:latin typeface="Times New Roman" panose="02020603050405020304" pitchFamily="18" charset="0"/>
                <a:ea typeface="+mn-ea"/>
                <a:cs typeface="Times New Roman" panose="02020603050405020304" pitchFamily="18" charset="0"/>
              </a:rPr>
              <a:t>消彌施工不當，造成</a:t>
            </a:r>
            <a:r>
              <a:rPr lang="zh-TW" altLang="zh-TW" sz="2400" dirty="0" smtClean="0">
                <a:latin typeface="Times New Roman" panose="02020603050405020304" pitchFamily="18" charset="0"/>
                <a:ea typeface="+mn-ea"/>
                <a:cs typeface="Times New Roman" panose="02020603050405020304" pitchFamily="18" charset="0"/>
              </a:rPr>
              <a:t>蜂窩，</a:t>
            </a:r>
            <a:r>
              <a:rPr lang="zh-TW" altLang="zh-TW" sz="2400" dirty="0">
                <a:latin typeface="Times New Roman" panose="02020603050405020304" pitchFamily="18" charset="0"/>
                <a:ea typeface="+mn-ea"/>
                <a:cs typeface="Times New Roman" panose="02020603050405020304" pitchFamily="18" charset="0"/>
              </a:rPr>
              <a:t>或獲得優良的品質，所以適宜的工作性</a:t>
            </a:r>
            <a:r>
              <a:rPr lang="zh-TW" altLang="zh-TW" sz="2400" dirty="0" smtClean="0">
                <a:latin typeface="Times New Roman" panose="02020603050405020304" pitchFamily="18" charset="0"/>
                <a:ea typeface="+mn-ea"/>
                <a:cs typeface="Times New Roman" panose="02020603050405020304" pitchFamily="18" charset="0"/>
              </a:rPr>
              <a:t>，考慮</a:t>
            </a:r>
            <a:r>
              <a:rPr lang="zh-TW" altLang="zh-TW" sz="2400" dirty="0">
                <a:latin typeface="Times New Roman" panose="02020603050405020304" pitchFamily="18" charset="0"/>
                <a:ea typeface="+mn-ea"/>
                <a:cs typeface="Times New Roman" panose="02020603050405020304" pitchFamily="18" charset="0"/>
              </a:rPr>
              <a:t>利用粒料級配及混合粒料，達到緻密單位重，使固定工作性下，有最少的水泥漿量，並應用本土材料，添加大量卜作嵐材料填塞孔隙及減少水量，均是獲取經濟性的策略。優生混凝土更強調以「提高水泥強度效益」來提昇經濟性，由高雄</a:t>
            </a:r>
            <a:r>
              <a:rPr lang="en-US" altLang="zh-TW" sz="2400" dirty="0">
                <a:latin typeface="Times New Roman" panose="02020603050405020304" pitchFamily="18" charset="0"/>
                <a:ea typeface="+mn-ea"/>
                <a:cs typeface="Times New Roman" panose="02020603050405020304" pitchFamily="18" charset="0"/>
              </a:rPr>
              <a:t>85</a:t>
            </a:r>
            <a:r>
              <a:rPr lang="zh-TW" altLang="zh-TW" sz="2400" dirty="0">
                <a:latin typeface="Times New Roman" panose="02020603050405020304" pitchFamily="18" charset="0"/>
                <a:ea typeface="+mn-ea"/>
                <a:cs typeface="Times New Roman" panose="02020603050405020304" pitchFamily="18" charset="0"/>
              </a:rPr>
              <a:t>國際廣場經驗，</a:t>
            </a:r>
            <a:r>
              <a:rPr lang="zh-TW" altLang="zh-TW" sz="2400" dirty="0">
                <a:solidFill>
                  <a:srgbClr val="FF0000"/>
                </a:solidFill>
                <a:latin typeface="Times New Roman" panose="02020603050405020304" pitchFamily="18" charset="0"/>
                <a:ea typeface="+mn-ea"/>
                <a:cs typeface="Times New Roman" panose="02020603050405020304" pitchFamily="18" charset="0"/>
              </a:rPr>
              <a:t>水泥效益由傳統</a:t>
            </a:r>
            <a:r>
              <a:rPr lang="en-US" altLang="zh-TW" sz="2400" dirty="0">
                <a:solidFill>
                  <a:srgbClr val="FF0000"/>
                </a:solidFill>
                <a:latin typeface="Times New Roman" panose="02020603050405020304" pitchFamily="18" charset="0"/>
                <a:ea typeface="+mn-ea"/>
                <a:cs typeface="Times New Roman" panose="02020603050405020304" pitchFamily="18" charset="0"/>
              </a:rPr>
              <a:t>0.74kgf/cm</a:t>
            </a:r>
            <a:r>
              <a:rPr lang="en-US" altLang="zh-TW" sz="2400" baseline="30000" dirty="0">
                <a:solidFill>
                  <a:srgbClr val="FF0000"/>
                </a:solidFill>
                <a:latin typeface="Times New Roman" panose="02020603050405020304" pitchFamily="18" charset="0"/>
                <a:ea typeface="+mn-ea"/>
                <a:cs typeface="Times New Roman" panose="02020603050405020304" pitchFamily="18" charset="0"/>
              </a:rPr>
              <a:t>2</a:t>
            </a:r>
            <a:r>
              <a:rPr lang="en-US" altLang="zh-TW" sz="2400" dirty="0">
                <a:solidFill>
                  <a:srgbClr val="FF0000"/>
                </a:solidFill>
                <a:latin typeface="Times New Roman" panose="02020603050405020304" pitchFamily="18" charset="0"/>
                <a:ea typeface="+mn-ea"/>
                <a:cs typeface="Times New Roman" panose="02020603050405020304" pitchFamily="18" charset="0"/>
              </a:rPr>
              <a:t>/</a:t>
            </a:r>
            <a:r>
              <a:rPr lang="zh-TW" altLang="zh-TW" sz="2400" dirty="0">
                <a:solidFill>
                  <a:srgbClr val="FF0000"/>
                </a:solidFill>
                <a:latin typeface="Times New Roman" panose="02020603050405020304" pitchFamily="18" charset="0"/>
                <a:ea typeface="+mn-ea"/>
                <a:cs typeface="Times New Roman" panose="02020603050405020304" pitchFamily="18" charset="0"/>
              </a:rPr>
              <a:t>每</a:t>
            </a:r>
            <a:r>
              <a:rPr lang="en-US" altLang="zh-TW" sz="2400" dirty="0">
                <a:solidFill>
                  <a:srgbClr val="FF0000"/>
                </a:solidFill>
                <a:latin typeface="Times New Roman" panose="02020603050405020304" pitchFamily="18" charset="0"/>
                <a:ea typeface="+mn-ea"/>
                <a:cs typeface="Times New Roman" panose="02020603050405020304" pitchFamily="18" charset="0"/>
              </a:rPr>
              <a:t>kg</a:t>
            </a:r>
            <a:r>
              <a:rPr lang="zh-TW" altLang="zh-TW" sz="2400" dirty="0">
                <a:solidFill>
                  <a:srgbClr val="FF0000"/>
                </a:solidFill>
                <a:latin typeface="Times New Roman" panose="02020603050405020304" pitchFamily="18" charset="0"/>
                <a:ea typeface="+mn-ea"/>
                <a:cs typeface="Times New Roman" panose="02020603050405020304" pitchFamily="18" charset="0"/>
              </a:rPr>
              <a:t>水泥增至</a:t>
            </a:r>
            <a:r>
              <a:rPr lang="en-US" altLang="zh-TW" sz="2400" dirty="0">
                <a:solidFill>
                  <a:srgbClr val="FF0000"/>
                </a:solidFill>
                <a:latin typeface="Times New Roman" panose="02020603050405020304" pitchFamily="18" charset="0"/>
                <a:ea typeface="+mn-ea"/>
                <a:cs typeface="Times New Roman" panose="02020603050405020304" pitchFamily="18" charset="0"/>
              </a:rPr>
              <a:t>3.0kgf/cm</a:t>
            </a:r>
            <a:r>
              <a:rPr lang="en-US" altLang="zh-TW" sz="2400" baseline="30000" dirty="0">
                <a:solidFill>
                  <a:srgbClr val="FF0000"/>
                </a:solidFill>
                <a:latin typeface="Times New Roman" panose="02020603050405020304" pitchFamily="18" charset="0"/>
                <a:ea typeface="+mn-ea"/>
                <a:cs typeface="Times New Roman" panose="02020603050405020304" pitchFamily="18" charset="0"/>
              </a:rPr>
              <a:t>2</a:t>
            </a:r>
            <a:r>
              <a:rPr lang="en-US" altLang="zh-TW" sz="2400" dirty="0">
                <a:solidFill>
                  <a:srgbClr val="FF0000"/>
                </a:solidFill>
                <a:latin typeface="Times New Roman" panose="02020603050405020304" pitchFamily="18" charset="0"/>
                <a:ea typeface="+mn-ea"/>
                <a:cs typeface="Times New Roman" panose="02020603050405020304" pitchFamily="18" charset="0"/>
              </a:rPr>
              <a:t>/</a:t>
            </a:r>
            <a:r>
              <a:rPr lang="zh-TW" altLang="zh-TW" sz="2400" dirty="0">
                <a:solidFill>
                  <a:srgbClr val="FF0000"/>
                </a:solidFill>
                <a:latin typeface="Times New Roman" panose="02020603050405020304" pitchFamily="18" charset="0"/>
                <a:ea typeface="+mn-ea"/>
                <a:cs typeface="Times New Roman" panose="02020603050405020304" pitchFamily="18" charset="0"/>
              </a:rPr>
              <a:t>每</a:t>
            </a:r>
            <a:r>
              <a:rPr lang="en-US" altLang="zh-TW" sz="2400" dirty="0">
                <a:solidFill>
                  <a:srgbClr val="FF0000"/>
                </a:solidFill>
                <a:latin typeface="Times New Roman" panose="02020603050405020304" pitchFamily="18" charset="0"/>
                <a:ea typeface="+mn-ea"/>
                <a:cs typeface="Times New Roman" panose="02020603050405020304" pitchFamily="18" charset="0"/>
              </a:rPr>
              <a:t>kg</a:t>
            </a:r>
            <a:r>
              <a:rPr lang="zh-TW" altLang="zh-TW" sz="2400" dirty="0">
                <a:solidFill>
                  <a:srgbClr val="FF0000"/>
                </a:solidFill>
                <a:latin typeface="Times New Roman" panose="02020603050405020304" pitchFamily="18" charset="0"/>
                <a:ea typeface="+mn-ea"/>
                <a:cs typeface="Times New Roman" panose="02020603050405020304" pitchFamily="18" charset="0"/>
              </a:rPr>
              <a:t>水泥</a:t>
            </a:r>
            <a:r>
              <a:rPr lang="zh-TW" altLang="zh-TW" sz="2400" dirty="0">
                <a:latin typeface="Times New Roman" panose="02020603050405020304" pitchFamily="18" charset="0"/>
                <a:ea typeface="+mn-ea"/>
                <a:cs typeface="Times New Roman" panose="02020603050405020304" pitchFamily="18" charset="0"/>
              </a:rPr>
              <a:t>，並提高生命週期至</a:t>
            </a:r>
            <a:r>
              <a:rPr lang="en-US" altLang="zh-TW" sz="2400" dirty="0">
                <a:latin typeface="Times New Roman" panose="02020603050405020304" pitchFamily="18" charset="0"/>
                <a:ea typeface="+mn-ea"/>
                <a:cs typeface="Times New Roman" panose="02020603050405020304" pitchFamily="18" charset="0"/>
              </a:rPr>
              <a:t>200</a:t>
            </a:r>
            <a:r>
              <a:rPr lang="zh-TW" altLang="zh-TW" sz="2400" dirty="0">
                <a:latin typeface="Times New Roman" panose="02020603050405020304" pitchFamily="18" charset="0"/>
                <a:ea typeface="+mn-ea"/>
                <a:cs typeface="Times New Roman" panose="02020603050405020304" pitchFamily="18" charset="0"/>
              </a:rPr>
              <a:t>年以上，所以要求</a:t>
            </a:r>
            <a:r>
              <a:rPr lang="en-US" altLang="zh-TW" sz="2400" dirty="0">
                <a:latin typeface="Times New Roman" panose="02020603050405020304" pitchFamily="18" charset="0"/>
                <a:ea typeface="+mn-ea"/>
                <a:cs typeface="Times New Roman" panose="02020603050405020304" pitchFamily="18" charset="0"/>
              </a:rPr>
              <a:t>56</a:t>
            </a:r>
            <a:r>
              <a:rPr lang="zh-TW" altLang="zh-TW" sz="2400" dirty="0">
                <a:latin typeface="Times New Roman" panose="02020603050405020304" pitchFamily="18" charset="0"/>
                <a:ea typeface="+mn-ea"/>
                <a:cs typeface="Times New Roman" panose="02020603050405020304" pitchFamily="18" charset="0"/>
              </a:rPr>
              <a:t>天之電阻係數至少</a:t>
            </a:r>
            <a:r>
              <a:rPr lang="en-US" altLang="zh-TW" sz="2400" dirty="0">
                <a:latin typeface="Times New Roman" panose="02020603050405020304" pitchFamily="18" charset="0"/>
                <a:ea typeface="+mn-ea"/>
                <a:cs typeface="Times New Roman" panose="02020603050405020304" pitchFamily="18" charset="0"/>
              </a:rPr>
              <a:t>20KΩ-cm</a:t>
            </a:r>
            <a:r>
              <a:rPr lang="zh-TW" altLang="zh-TW" sz="2400" dirty="0">
                <a:latin typeface="Times New Roman" panose="02020603050405020304" pitchFamily="18" charset="0"/>
                <a:ea typeface="+mn-ea"/>
                <a:cs typeface="Times New Roman" panose="02020603050405020304" pitchFamily="18" charset="0"/>
              </a:rPr>
              <a:t>，使鋼筋混凝土不致有腐蝕之虞。最後考慮生態性的確保，使用回收工業副產品及廢棄物，減少水泥用量，都是重要的</a:t>
            </a:r>
            <a:r>
              <a:rPr lang="zh-TW" altLang="zh-TW" sz="2400" dirty="0" smtClean="0">
                <a:latin typeface="Times New Roman" panose="02020603050405020304" pitchFamily="18" charset="0"/>
                <a:ea typeface="+mn-ea"/>
                <a:cs typeface="Times New Roman" panose="02020603050405020304" pitchFamily="18" charset="0"/>
              </a:rPr>
              <a:t>準則</a:t>
            </a:r>
            <a:r>
              <a:rPr lang="zh-TW" altLang="en-US" sz="2400" dirty="0" smtClean="0">
                <a:latin typeface="Times New Roman" panose="02020603050405020304" pitchFamily="18" charset="0"/>
                <a:ea typeface="+mn-ea"/>
                <a:cs typeface="Times New Roman" panose="02020603050405020304" pitchFamily="18" charset="0"/>
              </a:rPr>
              <a:t>。</a:t>
            </a:r>
            <a:endParaRPr lang="zh-TW" altLang="en-US" sz="2400" dirty="0">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2524532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26</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混凝土配比計算</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053423195"/>
              </p:ext>
            </p:extLst>
          </p:nvPr>
        </p:nvGraphicFramePr>
        <p:xfrm>
          <a:off x="1547664" y="1484784"/>
          <a:ext cx="6408712" cy="4176464"/>
        </p:xfrm>
        <a:graphic>
          <a:graphicData uri="http://schemas.openxmlformats.org/drawingml/2006/table">
            <a:tbl>
              <a:tblPr>
                <a:tableStyleId>{5C22544A-7EE6-4342-B048-85BDC9FD1C3A}</a:tableStyleId>
              </a:tblPr>
              <a:tblGrid>
                <a:gridCol w="6408712"/>
              </a:tblGrid>
              <a:tr h="4176464">
                <a:tc>
                  <a:txBody>
                    <a:bodyPr/>
                    <a:lstStyle/>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選用混凝土材料。</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設定配比之目標強度。</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決定坍度。</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決定粗粒料之最大粒徑。</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決定單位體積用水量</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決定水灰比。</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計算水泥用量。</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估計含氣量。</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決定粗細粒料用量。</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依粒料之吸水率及表面含水量調整用水量。</a:t>
                      </a:r>
                    </a:p>
                    <a:p>
                      <a:pPr marL="285750" lvl="0" indent="-285750">
                        <a:buFont typeface="Arial" panose="020B0604020202020204" pitchFamily="34" charset="0"/>
                        <a:buChar char="•"/>
                      </a:pPr>
                      <a:r>
                        <a:rPr lang="zh-TW" altLang="zh-TW" sz="2400" kern="1200" dirty="0" smtClean="0">
                          <a:solidFill>
                            <a:schemeClr val="dk1"/>
                          </a:solidFill>
                          <a:effectLst/>
                          <a:latin typeface="+mn-lt"/>
                          <a:ea typeface="+mn-ea"/>
                          <a:cs typeface="+mn-cs"/>
                        </a:rPr>
                        <a:t>計算各項材料之用量。</a:t>
                      </a:r>
                      <a:endParaRPr lang="zh-TW" altLang="zh-TW" sz="2400" kern="1200" dirty="0">
                        <a:solidFill>
                          <a:schemeClr val="dk1"/>
                        </a:solidFill>
                        <a:effectLst/>
                        <a:latin typeface="+mn-lt"/>
                        <a:ea typeface="+mn-ea"/>
                        <a:cs typeface="+mn-cs"/>
                      </a:endParaRPr>
                    </a:p>
                  </a:txBody>
                  <a:tcPr marL="0" marR="0" marT="0" marB="0" anchor="ctr">
                    <a:noFill/>
                  </a:tcPr>
                </a:tc>
              </a:tr>
            </a:tbl>
          </a:graphicData>
        </a:graphic>
      </p:graphicFrame>
    </p:spTree>
    <p:extLst>
      <p:ext uri="{BB962C8B-B14F-4D97-AF65-F5344CB8AC3E}">
        <p14:creationId xmlns:p14="http://schemas.microsoft.com/office/powerpoint/2010/main" val="2505815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27</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混凝土配比計算例</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4088214173"/>
              </p:ext>
            </p:extLst>
          </p:nvPr>
        </p:nvGraphicFramePr>
        <p:xfrm>
          <a:off x="107504" y="1271736"/>
          <a:ext cx="8928992" cy="5181600"/>
        </p:xfrm>
        <a:graphic>
          <a:graphicData uri="http://schemas.openxmlformats.org/drawingml/2006/table">
            <a:tbl>
              <a:tblPr>
                <a:tableStyleId>{5C22544A-7EE6-4342-B048-85BDC9FD1C3A}</a:tableStyleId>
              </a:tblPr>
              <a:tblGrid>
                <a:gridCol w="8928992"/>
              </a:tblGrid>
              <a:tr h="5112568">
                <a:tc>
                  <a:txBody>
                    <a:bodyPr/>
                    <a:lstStyle/>
                    <a:p>
                      <a:pPr marL="0" indent="457200">
                        <a:lnSpc>
                          <a:spcPct val="100000"/>
                        </a:lnSpc>
                      </a:pPr>
                      <a:r>
                        <a:rPr lang="en-US" altLang="zh-TW" sz="2400" kern="1200" dirty="0" smtClean="0">
                          <a:solidFill>
                            <a:schemeClr val="dk1"/>
                          </a:solidFill>
                          <a:effectLst/>
                          <a:latin typeface="+mn-lt"/>
                          <a:ea typeface="+mn-ea"/>
                          <a:cs typeface="+mn-cs"/>
                        </a:rPr>
                        <a:t>1m</a:t>
                      </a:r>
                      <a:r>
                        <a:rPr lang="en-US" altLang="zh-TW" sz="2400" kern="1200" baseline="30000" dirty="0" smtClean="0">
                          <a:solidFill>
                            <a:schemeClr val="dk1"/>
                          </a:solidFill>
                          <a:effectLst/>
                          <a:latin typeface="+mn-lt"/>
                          <a:ea typeface="+mn-ea"/>
                          <a:cs typeface="+mn-cs"/>
                        </a:rPr>
                        <a:t>3</a:t>
                      </a:r>
                      <a:r>
                        <a:rPr lang="zh-TW" altLang="zh-TW" sz="2400" kern="1200" dirty="0" smtClean="0">
                          <a:solidFill>
                            <a:schemeClr val="dk1"/>
                          </a:solidFill>
                          <a:effectLst/>
                          <a:latin typeface="+mn-lt"/>
                          <a:ea typeface="+mn-ea"/>
                          <a:cs typeface="+mn-cs"/>
                        </a:rPr>
                        <a:t>混凝土所需之拌合水為</a:t>
                      </a:r>
                      <a:r>
                        <a:rPr lang="en-US" altLang="zh-TW" sz="2400" kern="1200" dirty="0" smtClean="0">
                          <a:solidFill>
                            <a:schemeClr val="dk1"/>
                          </a:solidFill>
                          <a:effectLst/>
                          <a:latin typeface="+mn-lt"/>
                          <a:ea typeface="+mn-ea"/>
                          <a:cs typeface="+mn-cs"/>
                        </a:rPr>
                        <a:t>178kg</a:t>
                      </a:r>
                      <a:r>
                        <a:rPr lang="zh-TW" altLang="zh-TW" sz="2400" kern="1200" dirty="0" smtClean="0">
                          <a:solidFill>
                            <a:schemeClr val="dk1"/>
                          </a:solidFill>
                          <a:effectLst/>
                          <a:latin typeface="+mn-lt"/>
                          <a:ea typeface="+mn-ea"/>
                          <a:cs typeface="+mn-cs"/>
                        </a:rPr>
                        <a:t>，粗粒料為</a:t>
                      </a:r>
                      <a:r>
                        <a:rPr lang="en-US" altLang="zh-TW" sz="2400" kern="1200" dirty="0" smtClean="0">
                          <a:solidFill>
                            <a:schemeClr val="dk1"/>
                          </a:solidFill>
                          <a:effectLst/>
                          <a:latin typeface="+mn-lt"/>
                          <a:ea typeface="+mn-ea"/>
                          <a:cs typeface="+mn-cs"/>
                        </a:rPr>
                        <a:t>0.72m</a:t>
                      </a:r>
                      <a:r>
                        <a:rPr lang="en-US" altLang="zh-TW" sz="2400" kern="1200" baseline="30000" dirty="0" smtClean="0">
                          <a:solidFill>
                            <a:schemeClr val="dk1"/>
                          </a:solidFill>
                          <a:effectLst/>
                          <a:latin typeface="+mn-lt"/>
                          <a:ea typeface="+mn-ea"/>
                          <a:cs typeface="+mn-cs"/>
                        </a:rPr>
                        <a:t>3</a:t>
                      </a:r>
                      <a:r>
                        <a:rPr lang="zh-TW" altLang="zh-TW" sz="2400" kern="1200" dirty="0" smtClean="0">
                          <a:solidFill>
                            <a:schemeClr val="dk1"/>
                          </a:solidFill>
                          <a:effectLst/>
                          <a:latin typeface="+mn-lt"/>
                          <a:ea typeface="+mn-ea"/>
                          <a:cs typeface="+mn-cs"/>
                        </a:rPr>
                        <a:t>，若水灰比為</a:t>
                      </a:r>
                      <a:r>
                        <a:rPr lang="en-US" altLang="zh-TW" sz="2400" kern="1200" dirty="0" smtClean="0">
                          <a:solidFill>
                            <a:schemeClr val="dk1"/>
                          </a:solidFill>
                          <a:effectLst/>
                          <a:latin typeface="+mn-lt"/>
                          <a:ea typeface="+mn-ea"/>
                          <a:cs typeface="+mn-cs"/>
                        </a:rPr>
                        <a:t>0.59</a:t>
                      </a:r>
                      <a:r>
                        <a:rPr lang="zh-TW" altLang="zh-TW" sz="2400" kern="1200" dirty="0" smtClean="0">
                          <a:solidFill>
                            <a:schemeClr val="dk1"/>
                          </a:solidFill>
                          <a:effectLst/>
                          <a:latin typeface="+mn-lt"/>
                          <a:ea typeface="+mn-ea"/>
                          <a:cs typeface="+mn-cs"/>
                        </a:rPr>
                        <a:t>，粗粒料比重為</a:t>
                      </a:r>
                      <a:r>
                        <a:rPr lang="en-US" altLang="zh-TW" sz="2400" kern="1200" dirty="0" smtClean="0">
                          <a:solidFill>
                            <a:schemeClr val="dk1"/>
                          </a:solidFill>
                          <a:effectLst/>
                          <a:latin typeface="+mn-lt"/>
                          <a:ea typeface="+mn-ea"/>
                          <a:cs typeface="+mn-cs"/>
                        </a:rPr>
                        <a:t>2.68</a:t>
                      </a:r>
                      <a:r>
                        <a:rPr lang="zh-TW" altLang="zh-TW" sz="2400" kern="1200" dirty="0" smtClean="0">
                          <a:solidFill>
                            <a:schemeClr val="dk1"/>
                          </a:solidFill>
                          <a:effectLst/>
                          <a:latin typeface="+mn-lt"/>
                          <a:ea typeface="+mn-ea"/>
                          <a:cs typeface="+mn-cs"/>
                        </a:rPr>
                        <a:t>，粗粒料的乾燥搗實單位重為</a:t>
                      </a:r>
                      <a:r>
                        <a:rPr lang="en-US" altLang="zh-TW" sz="2400" kern="1200" dirty="0" smtClean="0">
                          <a:solidFill>
                            <a:schemeClr val="dk1"/>
                          </a:solidFill>
                          <a:effectLst/>
                          <a:latin typeface="+mn-lt"/>
                          <a:ea typeface="+mn-ea"/>
                          <a:cs typeface="+mn-cs"/>
                        </a:rPr>
                        <a:t>1600kg/m</a:t>
                      </a:r>
                      <a:r>
                        <a:rPr lang="en-US" altLang="zh-TW" sz="2400" kern="1200" baseline="30000" dirty="0" smtClean="0">
                          <a:solidFill>
                            <a:schemeClr val="dk1"/>
                          </a:solidFill>
                          <a:effectLst/>
                          <a:latin typeface="+mn-lt"/>
                          <a:ea typeface="+mn-ea"/>
                          <a:cs typeface="+mn-cs"/>
                        </a:rPr>
                        <a:t>3</a:t>
                      </a:r>
                      <a:r>
                        <a:rPr lang="zh-TW" altLang="zh-TW" sz="2400" kern="1200" dirty="0" smtClean="0">
                          <a:solidFill>
                            <a:schemeClr val="dk1"/>
                          </a:solidFill>
                          <a:effectLst/>
                          <a:latin typeface="+mn-lt"/>
                          <a:ea typeface="+mn-ea"/>
                          <a:cs typeface="+mn-cs"/>
                        </a:rPr>
                        <a:t>，細粒料比重為</a:t>
                      </a:r>
                      <a:r>
                        <a:rPr lang="en-US" altLang="zh-TW" sz="2400" kern="1200" dirty="0" smtClean="0">
                          <a:solidFill>
                            <a:schemeClr val="dk1"/>
                          </a:solidFill>
                          <a:effectLst/>
                          <a:latin typeface="+mn-lt"/>
                          <a:ea typeface="+mn-ea"/>
                          <a:cs typeface="+mn-cs"/>
                        </a:rPr>
                        <a:t>2.64</a:t>
                      </a:r>
                      <a:r>
                        <a:rPr lang="zh-TW" altLang="zh-TW" sz="2400" kern="1200" dirty="0" smtClean="0">
                          <a:solidFill>
                            <a:schemeClr val="dk1"/>
                          </a:solidFill>
                          <a:effectLst/>
                          <a:latin typeface="+mn-lt"/>
                          <a:ea typeface="+mn-ea"/>
                          <a:cs typeface="+mn-cs"/>
                        </a:rPr>
                        <a:t>，含氣量為</a:t>
                      </a:r>
                      <a:r>
                        <a:rPr lang="en-US" altLang="zh-TW" sz="2400" kern="1200" dirty="0" smtClean="0">
                          <a:solidFill>
                            <a:schemeClr val="dk1"/>
                          </a:solidFill>
                          <a:effectLst/>
                          <a:latin typeface="+mn-lt"/>
                          <a:ea typeface="+mn-ea"/>
                          <a:cs typeface="+mn-cs"/>
                        </a:rPr>
                        <a:t>1%</a:t>
                      </a:r>
                      <a:r>
                        <a:rPr lang="zh-TW" altLang="zh-TW" sz="2400" kern="1200" dirty="0" smtClean="0">
                          <a:solidFill>
                            <a:schemeClr val="dk1"/>
                          </a:solidFill>
                          <a:effectLst/>
                          <a:latin typeface="+mn-lt"/>
                          <a:ea typeface="+mn-ea"/>
                          <a:cs typeface="+mn-cs"/>
                        </a:rPr>
                        <a:t>。請問所需的砂重約為多少</a:t>
                      </a:r>
                      <a:r>
                        <a:rPr lang="en-US" altLang="zh-TW" sz="2400" kern="1200" dirty="0" smtClean="0">
                          <a:solidFill>
                            <a:schemeClr val="dk1"/>
                          </a:solidFill>
                          <a:effectLst/>
                          <a:latin typeface="+mn-lt"/>
                          <a:ea typeface="+mn-ea"/>
                          <a:cs typeface="+mn-cs"/>
                        </a:rPr>
                        <a:t>kg</a:t>
                      </a:r>
                      <a:r>
                        <a:rPr lang="zh-TW" altLang="zh-TW" sz="2400" kern="1200" dirty="0" smtClean="0">
                          <a:solidFill>
                            <a:schemeClr val="dk1"/>
                          </a:solidFill>
                          <a:effectLst/>
                          <a:latin typeface="+mn-lt"/>
                          <a:ea typeface="+mn-ea"/>
                          <a:cs typeface="+mn-cs"/>
                        </a:rPr>
                        <a:t>？</a:t>
                      </a:r>
                    </a:p>
                    <a:p>
                      <a:pPr>
                        <a:lnSpc>
                          <a:spcPct val="100000"/>
                        </a:lnSpc>
                      </a:pP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一</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重量法</a:t>
                      </a:r>
                    </a:p>
                    <a:p>
                      <a:pPr lvl="1">
                        <a:lnSpc>
                          <a:spcPct val="100000"/>
                        </a:lnSpc>
                      </a:pPr>
                      <a:r>
                        <a:rPr lang="zh-TW" altLang="zh-TW" sz="2000" kern="1200" dirty="0" smtClean="0">
                          <a:solidFill>
                            <a:schemeClr val="dk1"/>
                          </a:solidFill>
                          <a:effectLst/>
                          <a:latin typeface="+mn-lt"/>
                          <a:ea typeface="+mn-ea"/>
                          <a:cs typeface="+mn-cs"/>
                        </a:rPr>
                        <a:t>假設混凝土單位重為</a:t>
                      </a:r>
                      <a:r>
                        <a:rPr lang="en-US" altLang="zh-TW" sz="2000" kern="1200" dirty="0" smtClean="0">
                          <a:solidFill>
                            <a:schemeClr val="dk1"/>
                          </a:solidFill>
                          <a:effectLst/>
                          <a:latin typeface="+mn-lt"/>
                          <a:ea typeface="+mn-ea"/>
                          <a:cs typeface="+mn-cs"/>
                        </a:rPr>
                        <a:t>2400kg/m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粗粒料重</a:t>
                      </a:r>
                      <a:r>
                        <a:rPr lang="en-US" altLang="zh-TW" sz="2000" kern="1200" dirty="0" smtClean="0">
                          <a:solidFill>
                            <a:schemeClr val="dk1"/>
                          </a:solidFill>
                          <a:effectLst/>
                          <a:latin typeface="+mn-lt"/>
                          <a:ea typeface="+mn-ea"/>
                          <a:cs typeface="+mn-cs"/>
                        </a:rPr>
                        <a:t>=0.72</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1600 =1152kg/m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水重</a:t>
                      </a:r>
                      <a:r>
                        <a:rPr lang="en-US" altLang="zh-TW" sz="2000" kern="1200" dirty="0" smtClean="0">
                          <a:solidFill>
                            <a:schemeClr val="dk1"/>
                          </a:solidFill>
                          <a:effectLst/>
                          <a:latin typeface="+mn-lt"/>
                          <a:ea typeface="+mn-ea"/>
                          <a:cs typeface="+mn-cs"/>
                        </a:rPr>
                        <a:t> =178kg/m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水泥 重</a:t>
                      </a:r>
                      <a:r>
                        <a:rPr lang="en-US" altLang="zh-TW" sz="2000" kern="1200" dirty="0" smtClean="0">
                          <a:solidFill>
                            <a:schemeClr val="dk1"/>
                          </a:solidFill>
                          <a:effectLst/>
                          <a:latin typeface="+mn-lt"/>
                          <a:ea typeface="+mn-ea"/>
                          <a:cs typeface="+mn-cs"/>
                        </a:rPr>
                        <a:t>=178</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 0.59 =302kg/m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砂重</a:t>
                      </a:r>
                      <a:r>
                        <a:rPr lang="en-US" altLang="zh-TW" sz="2000" kern="1200" dirty="0" smtClean="0">
                          <a:solidFill>
                            <a:schemeClr val="dk1"/>
                          </a:solidFill>
                          <a:effectLst/>
                          <a:latin typeface="+mn-lt"/>
                          <a:ea typeface="+mn-ea"/>
                          <a:cs typeface="+mn-cs"/>
                        </a:rPr>
                        <a:t>=2400-1152-178-302=768kg/m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a:lnSpc>
                          <a:spcPct val="100000"/>
                        </a:lnSpc>
                      </a:pP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二</a:t>
                      </a:r>
                      <a:r>
                        <a:rPr lang="en-US" altLang="zh-TW" sz="2400" kern="1200" dirty="0" smtClean="0">
                          <a:solidFill>
                            <a:schemeClr val="dk1"/>
                          </a:solidFill>
                          <a:effectLst/>
                          <a:latin typeface="+mn-lt"/>
                          <a:ea typeface="+mn-ea"/>
                          <a:cs typeface="+mn-cs"/>
                        </a:rPr>
                        <a:t>)</a:t>
                      </a:r>
                      <a:r>
                        <a:rPr lang="zh-TW" altLang="zh-TW" sz="2400" kern="1200" dirty="0" smtClean="0">
                          <a:solidFill>
                            <a:schemeClr val="dk1"/>
                          </a:solidFill>
                          <a:effectLst/>
                          <a:latin typeface="+mn-lt"/>
                          <a:ea typeface="+mn-ea"/>
                          <a:cs typeface="+mn-cs"/>
                        </a:rPr>
                        <a:t>絕對體積法</a:t>
                      </a:r>
                    </a:p>
                    <a:p>
                      <a:pPr lvl="1">
                        <a:lnSpc>
                          <a:spcPct val="100000"/>
                        </a:lnSpc>
                      </a:pPr>
                      <a:r>
                        <a:rPr lang="zh-TW" altLang="zh-TW" sz="2000" kern="1200" dirty="0" smtClean="0">
                          <a:solidFill>
                            <a:schemeClr val="dk1"/>
                          </a:solidFill>
                          <a:effectLst/>
                          <a:latin typeface="+mn-lt"/>
                          <a:ea typeface="+mn-ea"/>
                          <a:cs typeface="+mn-cs"/>
                        </a:rPr>
                        <a:t>粗粒料</a:t>
                      </a:r>
                      <a:r>
                        <a:rPr lang="en-US" altLang="zh-TW" sz="2000" kern="1200" dirty="0" smtClean="0">
                          <a:solidFill>
                            <a:schemeClr val="dk1"/>
                          </a:solidFill>
                          <a:effectLst/>
                          <a:latin typeface="+mn-lt"/>
                          <a:ea typeface="+mn-ea"/>
                          <a:cs typeface="+mn-cs"/>
                        </a:rPr>
                        <a:t>=0.72</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1600</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(2.68</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1000)=0.430m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水</a:t>
                      </a:r>
                      <a:r>
                        <a:rPr lang="en-US" altLang="zh-TW" sz="2000" kern="1200" dirty="0" smtClean="0">
                          <a:solidFill>
                            <a:schemeClr val="dk1"/>
                          </a:solidFill>
                          <a:effectLst/>
                          <a:latin typeface="+mn-lt"/>
                          <a:ea typeface="+mn-ea"/>
                          <a:cs typeface="+mn-cs"/>
                        </a:rPr>
                        <a:t>=178</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0.001 =0.178m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水泥</a:t>
                      </a:r>
                      <a:r>
                        <a:rPr lang="en-US" altLang="zh-TW" sz="2000" kern="1200" dirty="0" smtClean="0">
                          <a:solidFill>
                            <a:schemeClr val="dk1"/>
                          </a:solidFill>
                          <a:effectLst/>
                          <a:latin typeface="+mn-lt"/>
                          <a:ea typeface="+mn-ea"/>
                          <a:cs typeface="+mn-cs"/>
                        </a:rPr>
                        <a:t>=302</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 3150 =0.096m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含氣量</a:t>
                      </a:r>
                      <a:r>
                        <a:rPr lang="en-US" altLang="zh-TW" sz="2000" kern="1200" dirty="0" smtClean="0">
                          <a:solidFill>
                            <a:schemeClr val="dk1"/>
                          </a:solidFill>
                          <a:effectLst/>
                          <a:latin typeface="+mn-lt"/>
                          <a:ea typeface="+mn-ea"/>
                          <a:cs typeface="+mn-cs"/>
                        </a:rPr>
                        <a:t>=1% =0.010</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砂</a:t>
                      </a:r>
                      <a:r>
                        <a:rPr lang="en-US" altLang="zh-TW" sz="2000" kern="1200" dirty="0" smtClean="0">
                          <a:solidFill>
                            <a:schemeClr val="dk1"/>
                          </a:solidFill>
                          <a:effectLst/>
                          <a:latin typeface="+mn-lt"/>
                          <a:ea typeface="+mn-ea"/>
                          <a:cs typeface="+mn-cs"/>
                        </a:rPr>
                        <a:t>=1-0.43-0.178-0.096-0.01 =0.286m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p>
                      <a:pPr lvl="1">
                        <a:lnSpc>
                          <a:spcPct val="100000"/>
                        </a:lnSpc>
                      </a:pPr>
                      <a:r>
                        <a:rPr lang="zh-TW" altLang="zh-TW" sz="2000" kern="1200" dirty="0" smtClean="0">
                          <a:solidFill>
                            <a:schemeClr val="dk1"/>
                          </a:solidFill>
                          <a:effectLst/>
                          <a:latin typeface="+mn-lt"/>
                          <a:ea typeface="+mn-ea"/>
                          <a:cs typeface="+mn-cs"/>
                        </a:rPr>
                        <a:t>砂之重</a:t>
                      </a:r>
                      <a:r>
                        <a:rPr lang="en-US" altLang="zh-TW" sz="2000" kern="1200" dirty="0" smtClean="0">
                          <a:solidFill>
                            <a:schemeClr val="dk1"/>
                          </a:solidFill>
                          <a:effectLst/>
                          <a:latin typeface="+mn-lt"/>
                          <a:ea typeface="+mn-ea"/>
                          <a:cs typeface="+mn-cs"/>
                        </a:rPr>
                        <a:t>=0.286</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2.64</a:t>
                      </a:r>
                      <a:r>
                        <a:rPr lang="zh-TW" altLang="zh-TW" sz="2000" kern="1200" dirty="0" smtClean="0">
                          <a:solidFill>
                            <a:schemeClr val="dk1"/>
                          </a:solidFill>
                          <a:effectLst/>
                          <a:latin typeface="+mn-lt"/>
                          <a:ea typeface="+mn-ea"/>
                          <a:cs typeface="+mn-cs"/>
                        </a:rPr>
                        <a:t>×</a:t>
                      </a:r>
                      <a:r>
                        <a:rPr lang="en-US" altLang="zh-TW" sz="2000" kern="1200" dirty="0" smtClean="0">
                          <a:solidFill>
                            <a:schemeClr val="dk1"/>
                          </a:solidFill>
                          <a:effectLst/>
                          <a:latin typeface="+mn-lt"/>
                          <a:ea typeface="+mn-ea"/>
                          <a:cs typeface="+mn-cs"/>
                        </a:rPr>
                        <a:t>1000 =755kg/m</a:t>
                      </a:r>
                      <a:r>
                        <a:rPr lang="en-US" altLang="zh-TW" sz="2000" kern="1200" baseline="30000" dirty="0" smtClean="0">
                          <a:solidFill>
                            <a:schemeClr val="dk1"/>
                          </a:solidFill>
                          <a:effectLst/>
                          <a:latin typeface="+mn-lt"/>
                          <a:ea typeface="+mn-ea"/>
                          <a:cs typeface="+mn-cs"/>
                        </a:rPr>
                        <a:t>3</a:t>
                      </a:r>
                      <a:endParaRPr lang="zh-TW" altLang="zh-TW" sz="2000" kern="1200" dirty="0" smtClean="0">
                        <a:solidFill>
                          <a:schemeClr val="dk1"/>
                        </a:solidFill>
                        <a:effectLst/>
                        <a:latin typeface="+mn-lt"/>
                        <a:ea typeface="+mn-ea"/>
                        <a:cs typeface="+mn-cs"/>
                      </a:endParaRPr>
                    </a:p>
                  </a:txBody>
                  <a:tcPr marL="0" marR="0" marT="0" marB="0" anchor="ctr">
                    <a:noFill/>
                  </a:tcPr>
                </a:tc>
              </a:tr>
            </a:tbl>
          </a:graphicData>
        </a:graphic>
      </p:graphicFrame>
      <p:sp>
        <p:nvSpPr>
          <p:cNvPr id="3" name="文字方塊 2"/>
          <p:cNvSpPr txBox="1"/>
          <p:nvPr/>
        </p:nvSpPr>
        <p:spPr>
          <a:xfrm>
            <a:off x="5868144" y="3429000"/>
            <a:ext cx="1872208" cy="1200329"/>
          </a:xfrm>
          <a:prstGeom prst="rect">
            <a:avLst/>
          </a:prstGeom>
          <a:noFill/>
        </p:spPr>
        <p:txBody>
          <a:bodyPr wrap="square" rtlCol="0">
            <a:spAutoFit/>
          </a:bodyPr>
          <a:lstStyle/>
          <a:p>
            <a:r>
              <a:rPr lang="zh-TW" altLang="en-US" dirty="0" smtClean="0">
                <a:solidFill>
                  <a:srgbClr val="FF0000"/>
                </a:solidFill>
              </a:rPr>
              <a:t>粗粒料 ↑↓</a:t>
            </a:r>
            <a:endParaRPr lang="en-US" altLang="zh-TW" dirty="0" smtClean="0">
              <a:solidFill>
                <a:srgbClr val="FF0000"/>
              </a:solidFill>
            </a:endParaRPr>
          </a:p>
          <a:p>
            <a:r>
              <a:rPr lang="zh-TW" altLang="en-US" dirty="0">
                <a:solidFill>
                  <a:srgbClr val="FF0000"/>
                </a:solidFill>
              </a:rPr>
              <a:t>細粒</a:t>
            </a:r>
            <a:r>
              <a:rPr lang="zh-TW" altLang="en-US" dirty="0" smtClean="0">
                <a:solidFill>
                  <a:srgbClr val="FF0000"/>
                </a:solidFill>
              </a:rPr>
              <a:t>料 ↑</a:t>
            </a:r>
            <a:r>
              <a:rPr lang="zh-TW" altLang="en-US" dirty="0">
                <a:solidFill>
                  <a:srgbClr val="FF0000"/>
                </a:solidFill>
              </a:rPr>
              <a:t>↓</a:t>
            </a:r>
            <a:endParaRPr lang="en-US" altLang="zh-TW" dirty="0" smtClean="0">
              <a:solidFill>
                <a:srgbClr val="FF0000"/>
              </a:solidFill>
            </a:endParaRPr>
          </a:p>
          <a:p>
            <a:r>
              <a:rPr lang="zh-TW" altLang="en-US" dirty="0" smtClean="0">
                <a:solidFill>
                  <a:srgbClr val="FF0000"/>
                </a:solidFill>
              </a:rPr>
              <a:t>水泥    </a:t>
            </a:r>
            <a:r>
              <a:rPr lang="zh-TW" altLang="en-US" dirty="0">
                <a:solidFill>
                  <a:srgbClr val="FF0000"/>
                </a:solidFill>
              </a:rPr>
              <a:t>↑↓</a:t>
            </a:r>
            <a:endParaRPr lang="en-US" altLang="zh-TW" dirty="0" smtClean="0">
              <a:solidFill>
                <a:srgbClr val="FF0000"/>
              </a:solidFill>
            </a:endParaRPr>
          </a:p>
          <a:p>
            <a:r>
              <a:rPr lang="zh-TW" altLang="en-US" dirty="0" smtClean="0">
                <a:solidFill>
                  <a:srgbClr val="FF0000"/>
                </a:solidFill>
              </a:rPr>
              <a:t>水       </a:t>
            </a:r>
            <a:r>
              <a:rPr lang="zh-TW" altLang="en-US" dirty="0">
                <a:solidFill>
                  <a:srgbClr val="FF0000"/>
                </a:solidFill>
              </a:rPr>
              <a:t>↑↓</a:t>
            </a:r>
          </a:p>
        </p:txBody>
      </p:sp>
    </p:spTree>
    <p:extLst>
      <p:ext uri="{BB962C8B-B14F-4D97-AF65-F5344CB8AC3E}">
        <p14:creationId xmlns:p14="http://schemas.microsoft.com/office/powerpoint/2010/main" val="22035089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28</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結論</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907246154"/>
              </p:ext>
            </p:extLst>
          </p:nvPr>
        </p:nvGraphicFramePr>
        <p:xfrm>
          <a:off x="2267744" y="1196752"/>
          <a:ext cx="6192688" cy="4536504"/>
        </p:xfrm>
        <a:graphic>
          <a:graphicData uri="http://schemas.openxmlformats.org/drawingml/2006/table">
            <a:tbl>
              <a:tblPr>
                <a:tableStyleId>{5C22544A-7EE6-4342-B048-85BDC9FD1C3A}</a:tableStyleId>
              </a:tblPr>
              <a:tblGrid>
                <a:gridCol w="6192688"/>
              </a:tblGrid>
              <a:tr h="4536504">
                <a:tc>
                  <a:txBody>
                    <a:bodyPr/>
                    <a:lstStyle/>
                    <a:p>
                      <a:pPr marL="342900" indent="-342900">
                        <a:lnSpc>
                          <a:spcPct val="200000"/>
                        </a:lnSpc>
                        <a:buFont typeface="Arial" panose="020B0604020202020204" pitchFamily="34" charset="0"/>
                        <a:buChar char="•"/>
                      </a:pPr>
                      <a:r>
                        <a:rPr lang="zh-TW" altLang="en-US" sz="2800" kern="1200" dirty="0" smtClean="0">
                          <a:solidFill>
                            <a:schemeClr val="dk1"/>
                          </a:solidFill>
                          <a:effectLst/>
                          <a:latin typeface="+mn-lt"/>
                          <a:ea typeface="+mn-ea"/>
                          <a:cs typeface="+mn-cs"/>
                        </a:rPr>
                        <a:t>拆除？</a:t>
                      </a:r>
                      <a:endParaRPr lang="en-US" altLang="zh-TW" sz="2800" kern="1200" dirty="0" smtClean="0">
                        <a:solidFill>
                          <a:schemeClr val="dk1"/>
                        </a:solidFill>
                        <a:effectLst/>
                        <a:latin typeface="+mn-lt"/>
                        <a:ea typeface="+mn-ea"/>
                        <a:cs typeface="+mn-cs"/>
                      </a:endParaRPr>
                    </a:p>
                    <a:p>
                      <a:pPr marL="342900" indent="-342900">
                        <a:lnSpc>
                          <a:spcPct val="200000"/>
                        </a:lnSpc>
                        <a:buFont typeface="Arial" panose="020B0604020202020204" pitchFamily="34" charset="0"/>
                        <a:buChar char="•"/>
                      </a:pPr>
                      <a:r>
                        <a:rPr lang="zh-TW" altLang="en-US" sz="2800" kern="1200" dirty="0" smtClean="0">
                          <a:solidFill>
                            <a:schemeClr val="dk1"/>
                          </a:solidFill>
                          <a:effectLst/>
                          <a:latin typeface="+mn-lt"/>
                          <a:ea typeface="+mn-ea"/>
                          <a:cs typeface="+mn-cs"/>
                        </a:rPr>
                        <a:t>重鑽？</a:t>
                      </a:r>
                      <a:endParaRPr lang="en-US" altLang="zh-TW" sz="2800" kern="1200" dirty="0" smtClean="0">
                        <a:solidFill>
                          <a:schemeClr val="dk1"/>
                        </a:solidFill>
                        <a:effectLst/>
                        <a:latin typeface="+mn-lt"/>
                        <a:ea typeface="+mn-ea"/>
                        <a:cs typeface="+mn-cs"/>
                      </a:endParaRPr>
                    </a:p>
                    <a:p>
                      <a:pPr marL="342900" indent="-342900">
                        <a:lnSpc>
                          <a:spcPct val="200000"/>
                        </a:lnSpc>
                        <a:buFont typeface="Arial" panose="020B0604020202020204" pitchFamily="34" charset="0"/>
                        <a:buChar char="•"/>
                      </a:pPr>
                      <a:r>
                        <a:rPr lang="zh-TW" altLang="en-US" sz="2800" kern="1200" dirty="0" smtClean="0">
                          <a:solidFill>
                            <a:schemeClr val="dk1"/>
                          </a:solidFill>
                          <a:effectLst/>
                          <a:latin typeface="+mn-lt"/>
                          <a:ea typeface="+mn-ea"/>
                          <a:cs typeface="+mn-cs"/>
                        </a:rPr>
                        <a:t>其他？</a:t>
                      </a:r>
                      <a:endParaRPr lang="zh-TW" altLang="zh-TW" sz="2800" kern="1200" dirty="0" smtClean="0">
                        <a:solidFill>
                          <a:schemeClr val="dk1"/>
                        </a:solidFill>
                        <a:effectLst/>
                        <a:latin typeface="+mn-lt"/>
                        <a:ea typeface="+mn-ea"/>
                        <a:cs typeface="+mn-cs"/>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1415493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標題 3"/>
          <p:cNvSpPr>
            <a:spLocks noGrp="1"/>
          </p:cNvSpPr>
          <p:nvPr>
            <p:ph type="title"/>
          </p:nvPr>
        </p:nvSpPr>
        <p:spPr>
          <a:xfrm>
            <a:off x="2143125" y="2214563"/>
            <a:ext cx="5000625" cy="1214437"/>
          </a:xfrm>
        </p:spPr>
        <p:txBody>
          <a:bodyPr/>
          <a:lstStyle/>
          <a:p>
            <a:pPr algn="ctr"/>
            <a:r>
              <a:rPr lang="en-US" altLang="zh-TW" sz="8000" smtClean="0"/>
              <a:t>The Ends</a:t>
            </a:r>
            <a:endParaRPr lang="zh-TW" altLang="en-US" sz="8000" smtClean="0"/>
          </a:p>
        </p:txBody>
      </p:sp>
      <p:sp>
        <p:nvSpPr>
          <p:cNvPr id="2" name="投影片編號版面配置區 1"/>
          <p:cNvSpPr>
            <a:spLocks noGrp="1"/>
          </p:cNvSpPr>
          <p:nvPr>
            <p:ph type="sldNum" sz="quarter" idx="12"/>
          </p:nvPr>
        </p:nvSpPr>
        <p:spPr/>
        <p:txBody>
          <a:bodyPr/>
          <a:lstStyle/>
          <a:p>
            <a:pPr>
              <a:defRPr/>
            </a:pPr>
            <a:fld id="{AD3430AA-2DDF-4781-BCB7-8E0A94F133BA}" type="slidenum">
              <a:rPr lang="en-US" altLang="zh-TW" sz="1200" smtClean="0"/>
              <a:pPr>
                <a:defRPr/>
              </a:pPr>
              <a:t>29</a:t>
            </a:fld>
            <a:endParaRPr lang="en-US" altLang="zh-TW" sz="1200"/>
          </a:p>
        </p:txBody>
      </p:sp>
    </p:spTree>
    <p:extLst>
      <p:ext uri="{BB962C8B-B14F-4D97-AF65-F5344CB8AC3E}">
        <p14:creationId xmlns:p14="http://schemas.microsoft.com/office/powerpoint/2010/main" val="193512373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3</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904081" y="332656"/>
            <a:ext cx="4608513" cy="719138"/>
          </a:xfrm>
        </p:spPr>
        <p:txBody>
          <a:bodyPr/>
          <a:lstStyle/>
          <a:p>
            <a:r>
              <a:rPr lang="zh-TW" altLang="en-US" dirty="0" smtClean="0"/>
              <a:t>前言－採購作業程序</a:t>
            </a:r>
          </a:p>
        </p:txBody>
      </p:sp>
      <p:grpSp>
        <p:nvGrpSpPr>
          <p:cNvPr id="5124" name="Group 14"/>
          <p:cNvGrpSpPr>
            <a:grpSpLocks/>
          </p:cNvGrpSpPr>
          <p:nvPr/>
        </p:nvGrpSpPr>
        <p:grpSpPr bwMode="auto">
          <a:xfrm>
            <a:off x="388938" y="2420938"/>
            <a:ext cx="8458200" cy="2824162"/>
            <a:chOff x="245" y="1525"/>
            <a:chExt cx="5328" cy="1779"/>
          </a:xfrm>
        </p:grpSpPr>
        <p:sp>
          <p:nvSpPr>
            <p:cNvPr id="972804" name="AutoShape 4"/>
            <p:cNvSpPr>
              <a:spLocks noChangeArrowheads="1"/>
            </p:cNvSpPr>
            <p:nvPr/>
          </p:nvSpPr>
          <p:spPr bwMode="auto">
            <a:xfrm>
              <a:off x="245" y="1525"/>
              <a:ext cx="1296" cy="1779"/>
            </a:xfrm>
            <a:prstGeom prst="homePlate">
              <a:avLst>
                <a:gd name="adj" fmla="val 25000"/>
              </a:avLst>
            </a:prstGeom>
            <a:gradFill rotWithShape="1">
              <a:gsLst>
                <a:gs pos="0">
                  <a:schemeClr val="folHlink"/>
                </a:gs>
                <a:gs pos="50000">
                  <a:srgbClr val="66FFFF"/>
                </a:gs>
                <a:gs pos="100000">
                  <a:schemeClr val="folHlink"/>
                </a:gs>
              </a:gsLst>
              <a:lin ang="5400000" scaled="1"/>
            </a:gradFill>
            <a:ln w="9525">
              <a:solidFill>
                <a:schemeClr val="tx1"/>
              </a:solidFill>
              <a:miter lim="800000"/>
              <a:headEnd/>
              <a:tailEnd/>
            </a:ln>
            <a:effectLst/>
          </p:spPr>
          <p:txBody>
            <a:bodyPr wrap="none" anchor="ctr"/>
            <a:lstStyle/>
            <a:p>
              <a:pPr algn="ctr">
                <a:spcBef>
                  <a:spcPct val="20000"/>
                </a:spcBef>
                <a:defRPr/>
              </a:pPr>
              <a:endParaRPr lang="zh-TW" altLang="zh-TW" sz="2400">
                <a:latin typeface="Times New Roman" pitchFamily="18" charset="0"/>
                <a:ea typeface="標楷體" pitchFamily="65" charset="-120"/>
              </a:endParaRPr>
            </a:p>
          </p:txBody>
        </p:sp>
        <p:sp>
          <p:nvSpPr>
            <p:cNvPr id="972805" name="AutoShape 5"/>
            <p:cNvSpPr>
              <a:spLocks noChangeArrowheads="1"/>
            </p:cNvSpPr>
            <p:nvPr/>
          </p:nvSpPr>
          <p:spPr bwMode="auto">
            <a:xfrm>
              <a:off x="1253" y="1525"/>
              <a:ext cx="1536" cy="1779"/>
            </a:xfrm>
            <a:prstGeom prst="chevron">
              <a:avLst>
                <a:gd name="adj" fmla="val 25000"/>
              </a:avLst>
            </a:prstGeom>
            <a:gradFill rotWithShape="1">
              <a:gsLst>
                <a:gs pos="0">
                  <a:schemeClr val="bg1"/>
                </a:gs>
                <a:gs pos="50000">
                  <a:srgbClr val="66FFFF"/>
                </a:gs>
                <a:gs pos="100000">
                  <a:schemeClr val="bg1"/>
                </a:gs>
              </a:gsLst>
              <a:lin ang="5400000" scaled="1"/>
            </a:gradFill>
            <a:ln w="9525">
              <a:solidFill>
                <a:schemeClr val="tx1"/>
              </a:solidFill>
              <a:miter lim="800000"/>
              <a:headEnd/>
              <a:tailEnd/>
            </a:ln>
            <a:effectLst/>
          </p:spPr>
          <p:txBody>
            <a:bodyPr wrap="none" anchor="ctr"/>
            <a:lstStyle/>
            <a:p>
              <a:pPr>
                <a:defRPr/>
              </a:pPr>
              <a:endParaRPr lang="zh-TW" altLang="en-US" sz="2400">
                <a:latin typeface="Times New Roman" pitchFamily="18" charset="0"/>
                <a:ea typeface="標楷體" pitchFamily="65" charset="-120"/>
              </a:endParaRPr>
            </a:p>
          </p:txBody>
        </p:sp>
        <p:sp>
          <p:nvSpPr>
            <p:cNvPr id="972806" name="AutoShape 6"/>
            <p:cNvSpPr>
              <a:spLocks noChangeArrowheads="1"/>
            </p:cNvSpPr>
            <p:nvPr/>
          </p:nvSpPr>
          <p:spPr bwMode="auto">
            <a:xfrm>
              <a:off x="2453" y="1525"/>
              <a:ext cx="1776" cy="1779"/>
            </a:xfrm>
            <a:prstGeom prst="chevron">
              <a:avLst>
                <a:gd name="adj" fmla="val 25000"/>
              </a:avLst>
            </a:prstGeom>
            <a:gradFill rotWithShape="1">
              <a:gsLst>
                <a:gs pos="0">
                  <a:schemeClr val="bg1"/>
                </a:gs>
                <a:gs pos="50000">
                  <a:srgbClr val="66FFFF"/>
                </a:gs>
                <a:gs pos="100000">
                  <a:schemeClr val="bg1"/>
                </a:gs>
              </a:gsLst>
              <a:lin ang="5400000" scaled="1"/>
            </a:gradFill>
            <a:ln w="9525">
              <a:solidFill>
                <a:schemeClr val="tx1"/>
              </a:solidFill>
              <a:miter lim="800000"/>
              <a:headEnd/>
              <a:tailEnd/>
            </a:ln>
            <a:effectLst/>
          </p:spPr>
          <p:txBody>
            <a:bodyPr wrap="none" anchor="ctr"/>
            <a:lstStyle/>
            <a:p>
              <a:pPr>
                <a:defRPr/>
              </a:pPr>
              <a:endParaRPr lang="zh-TW" altLang="en-US" sz="2400">
                <a:latin typeface="Times New Roman" pitchFamily="18" charset="0"/>
                <a:ea typeface="標楷體" pitchFamily="65" charset="-120"/>
              </a:endParaRPr>
            </a:p>
          </p:txBody>
        </p:sp>
        <p:sp>
          <p:nvSpPr>
            <p:cNvPr id="972807" name="AutoShape 7"/>
            <p:cNvSpPr>
              <a:spLocks noChangeArrowheads="1"/>
            </p:cNvSpPr>
            <p:nvPr/>
          </p:nvSpPr>
          <p:spPr bwMode="auto">
            <a:xfrm>
              <a:off x="3845" y="1525"/>
              <a:ext cx="1728" cy="1779"/>
            </a:xfrm>
            <a:prstGeom prst="chevron">
              <a:avLst>
                <a:gd name="adj" fmla="val 25000"/>
              </a:avLst>
            </a:prstGeom>
            <a:gradFill rotWithShape="1">
              <a:gsLst>
                <a:gs pos="0">
                  <a:schemeClr val="folHlink"/>
                </a:gs>
                <a:gs pos="50000">
                  <a:srgbClr val="66FFFF"/>
                </a:gs>
                <a:gs pos="100000">
                  <a:schemeClr val="folHlink"/>
                </a:gs>
              </a:gsLst>
              <a:lin ang="5400000" scaled="1"/>
            </a:gradFill>
            <a:ln w="9525">
              <a:solidFill>
                <a:schemeClr val="tx1"/>
              </a:solidFill>
              <a:miter lim="800000"/>
              <a:headEnd/>
              <a:tailEnd/>
            </a:ln>
            <a:effectLst/>
          </p:spPr>
          <p:txBody>
            <a:bodyPr wrap="none" anchor="ctr"/>
            <a:lstStyle/>
            <a:p>
              <a:pPr>
                <a:defRPr/>
              </a:pPr>
              <a:endParaRPr lang="zh-TW" altLang="en-US" sz="2400">
                <a:latin typeface="Times New Roman" pitchFamily="18" charset="0"/>
                <a:ea typeface="標楷體" pitchFamily="65" charset="-120"/>
              </a:endParaRPr>
            </a:p>
          </p:txBody>
        </p:sp>
        <p:sp>
          <p:nvSpPr>
            <p:cNvPr id="5129" name="Text Box 8"/>
            <p:cNvSpPr txBox="1">
              <a:spLocks noChangeArrowheads="1"/>
            </p:cNvSpPr>
            <p:nvPr/>
          </p:nvSpPr>
          <p:spPr bwMode="auto">
            <a:xfrm>
              <a:off x="249" y="1706"/>
              <a:ext cx="1316" cy="1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35000"/>
                </a:spcBef>
                <a:buClrTx/>
                <a:buSzTx/>
                <a:buFontTx/>
                <a:buNone/>
              </a:pPr>
              <a:r>
                <a:rPr lang="zh-TW" altLang="en-US" sz="2000" b="1" u="sng">
                  <a:solidFill>
                    <a:srgbClr val="9900CC"/>
                  </a:solidFill>
                </a:rPr>
                <a:t>招標前置作業</a:t>
              </a:r>
            </a:p>
            <a:p>
              <a:pPr eaLnBrk="1" hangingPunct="1">
                <a:spcBef>
                  <a:spcPct val="35000"/>
                </a:spcBef>
                <a:buClrTx/>
                <a:buSzTx/>
                <a:buFontTx/>
                <a:buChar char="•"/>
              </a:pPr>
              <a:r>
                <a:rPr lang="zh-TW" altLang="en-US" sz="2000">
                  <a:solidFill>
                    <a:srgbClr val="3333FF"/>
                  </a:solidFill>
                </a:rPr>
                <a:t>採購金額認定</a:t>
              </a:r>
            </a:p>
            <a:p>
              <a:pPr eaLnBrk="1" hangingPunct="1">
                <a:spcBef>
                  <a:spcPct val="35000"/>
                </a:spcBef>
                <a:buClrTx/>
                <a:buSzTx/>
                <a:buFontTx/>
                <a:buChar char="•"/>
              </a:pPr>
              <a:r>
                <a:rPr lang="zh-TW" altLang="en-US" sz="2000">
                  <a:solidFill>
                    <a:srgbClr val="3333FF"/>
                  </a:solidFill>
                </a:rPr>
                <a:t>選擇招決標方式</a:t>
              </a:r>
            </a:p>
            <a:p>
              <a:pPr eaLnBrk="1" hangingPunct="1">
                <a:spcBef>
                  <a:spcPct val="35000"/>
                </a:spcBef>
                <a:buClrTx/>
                <a:buSzTx/>
                <a:buFontTx/>
                <a:buChar char="•"/>
              </a:pPr>
              <a:r>
                <a:rPr lang="zh-TW" altLang="en-US" sz="2000">
                  <a:solidFill>
                    <a:srgbClr val="3333FF"/>
                  </a:solidFill>
                </a:rPr>
                <a:t>相關核准作業</a:t>
              </a:r>
            </a:p>
            <a:p>
              <a:pPr eaLnBrk="1" hangingPunct="1">
                <a:spcBef>
                  <a:spcPct val="35000"/>
                </a:spcBef>
                <a:buClrTx/>
                <a:buSzTx/>
                <a:buFontTx/>
                <a:buChar char="•"/>
              </a:pPr>
              <a:r>
                <a:rPr lang="zh-TW" altLang="en-US" sz="2000">
                  <a:solidFill>
                    <a:srgbClr val="3333FF"/>
                  </a:solidFill>
                </a:rPr>
                <a:t>擬訂招標文件</a:t>
              </a:r>
              <a:endParaRPr lang="zh-TW" altLang="en-US" sz="2400">
                <a:solidFill>
                  <a:srgbClr val="3333FF"/>
                </a:solidFill>
              </a:endParaRPr>
            </a:p>
          </p:txBody>
        </p:sp>
        <p:sp>
          <p:nvSpPr>
            <p:cNvPr id="5130" name="Text Box 9"/>
            <p:cNvSpPr txBox="1">
              <a:spLocks noChangeArrowheads="1"/>
            </p:cNvSpPr>
            <p:nvPr/>
          </p:nvSpPr>
          <p:spPr bwMode="auto">
            <a:xfrm>
              <a:off x="1564" y="1706"/>
              <a:ext cx="1152" cy="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buClrTx/>
                <a:buSzTx/>
                <a:buFontTx/>
                <a:buNone/>
              </a:pPr>
              <a:r>
                <a:rPr lang="zh-TW" altLang="en-US" sz="2000" b="1" u="sng">
                  <a:solidFill>
                    <a:srgbClr val="9900CC"/>
                  </a:solidFill>
                </a:rPr>
                <a:t>招標作業</a:t>
              </a:r>
            </a:p>
            <a:p>
              <a:pPr eaLnBrk="1" hangingPunct="1">
                <a:buClr>
                  <a:srgbClr val="3333FF"/>
                </a:buClr>
                <a:buSzTx/>
                <a:buFontTx/>
                <a:buChar char="•"/>
              </a:pPr>
              <a:r>
                <a:rPr lang="zh-TW" altLang="en-US" sz="2000" b="1">
                  <a:solidFill>
                    <a:srgbClr val="FF0000"/>
                  </a:solidFill>
                </a:rPr>
                <a:t> </a:t>
              </a:r>
              <a:r>
                <a:rPr lang="zh-TW" altLang="en-US" sz="2000">
                  <a:solidFill>
                    <a:srgbClr val="3333FF"/>
                  </a:solidFill>
                </a:rPr>
                <a:t>上網公告</a:t>
              </a:r>
            </a:p>
            <a:p>
              <a:pPr eaLnBrk="1" hangingPunct="1">
                <a:buClrTx/>
                <a:buSzTx/>
                <a:buFontTx/>
                <a:buChar char="•"/>
              </a:pPr>
              <a:r>
                <a:rPr lang="zh-TW" altLang="en-US" sz="2000">
                  <a:solidFill>
                    <a:srgbClr val="3333FF"/>
                  </a:solidFill>
                </a:rPr>
                <a:t> 領標、受 </a:t>
              </a:r>
            </a:p>
            <a:p>
              <a:pPr eaLnBrk="1" hangingPunct="1">
                <a:buClrTx/>
                <a:buSzTx/>
                <a:buFontTx/>
                <a:buNone/>
              </a:pPr>
              <a:r>
                <a:rPr lang="zh-TW" altLang="en-US" sz="2000">
                  <a:solidFill>
                    <a:srgbClr val="3333FF"/>
                  </a:solidFill>
                </a:rPr>
                <a:t>  理投標</a:t>
              </a:r>
            </a:p>
            <a:p>
              <a:pPr eaLnBrk="1" hangingPunct="1">
                <a:buClrTx/>
                <a:buSzTx/>
                <a:buFontTx/>
                <a:buChar char="•"/>
              </a:pPr>
              <a:r>
                <a:rPr lang="zh-TW" altLang="en-US" sz="2000">
                  <a:solidFill>
                    <a:srgbClr val="3333FF"/>
                  </a:solidFill>
                </a:rPr>
                <a:t> 處理疑義、</a:t>
              </a:r>
            </a:p>
            <a:p>
              <a:pPr eaLnBrk="1" hangingPunct="1">
                <a:buClrTx/>
                <a:buSzTx/>
                <a:buFontTx/>
                <a:buNone/>
              </a:pPr>
              <a:r>
                <a:rPr lang="zh-TW" altLang="en-US" sz="2000">
                  <a:solidFill>
                    <a:srgbClr val="3333FF"/>
                  </a:solidFill>
                </a:rPr>
                <a:t>  異議</a:t>
              </a:r>
              <a:endParaRPr lang="zh-TW" altLang="en-US" sz="2400">
                <a:solidFill>
                  <a:srgbClr val="3333FF"/>
                </a:solidFill>
              </a:endParaRPr>
            </a:p>
          </p:txBody>
        </p:sp>
        <p:sp>
          <p:nvSpPr>
            <p:cNvPr id="5131" name="Text Box 10"/>
            <p:cNvSpPr txBox="1">
              <a:spLocks noChangeArrowheads="1"/>
            </p:cNvSpPr>
            <p:nvPr/>
          </p:nvSpPr>
          <p:spPr bwMode="auto">
            <a:xfrm>
              <a:off x="2789" y="1706"/>
              <a:ext cx="1109" cy="1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15000"/>
                </a:spcBef>
                <a:buClrTx/>
                <a:buSzTx/>
                <a:buFontTx/>
                <a:buNone/>
              </a:pPr>
              <a:r>
                <a:rPr lang="zh-TW" altLang="en-US" sz="1900" b="1" u="sng">
                  <a:solidFill>
                    <a:srgbClr val="9900CC"/>
                  </a:solidFill>
                </a:rPr>
                <a:t>開、決標作業</a:t>
              </a:r>
            </a:p>
            <a:p>
              <a:pPr eaLnBrk="1" hangingPunct="1">
                <a:spcBef>
                  <a:spcPct val="15000"/>
                </a:spcBef>
                <a:buClrTx/>
                <a:buSzTx/>
                <a:buFontTx/>
                <a:buChar char="•"/>
              </a:pPr>
              <a:r>
                <a:rPr lang="zh-TW" altLang="en-US" sz="1900" b="1">
                  <a:solidFill>
                    <a:srgbClr val="FF0000"/>
                  </a:solidFill>
                </a:rPr>
                <a:t> </a:t>
              </a:r>
              <a:r>
                <a:rPr lang="zh-TW" altLang="en-US" sz="1900">
                  <a:solidFill>
                    <a:srgbClr val="3333FF"/>
                  </a:solidFill>
                </a:rPr>
                <a:t>底價訂定</a:t>
              </a:r>
            </a:p>
            <a:p>
              <a:pPr eaLnBrk="1" hangingPunct="1">
                <a:spcBef>
                  <a:spcPct val="15000"/>
                </a:spcBef>
                <a:buClrTx/>
                <a:buSzTx/>
                <a:buFontTx/>
                <a:buChar char="•"/>
              </a:pPr>
              <a:r>
                <a:rPr lang="zh-TW" altLang="en-US" sz="1900">
                  <a:solidFill>
                    <a:srgbClr val="3333FF"/>
                  </a:solidFill>
                </a:rPr>
                <a:t> 開標</a:t>
              </a:r>
            </a:p>
            <a:p>
              <a:pPr eaLnBrk="1" hangingPunct="1">
                <a:spcBef>
                  <a:spcPct val="15000"/>
                </a:spcBef>
                <a:buClrTx/>
                <a:buSzTx/>
                <a:buFontTx/>
                <a:buChar char="•"/>
              </a:pPr>
              <a:r>
                <a:rPr lang="zh-TW" altLang="en-US" sz="1900">
                  <a:solidFill>
                    <a:srgbClr val="3333FF"/>
                  </a:solidFill>
                </a:rPr>
                <a:t> 審標</a:t>
              </a:r>
            </a:p>
            <a:p>
              <a:pPr eaLnBrk="1" hangingPunct="1">
                <a:spcBef>
                  <a:spcPct val="15000"/>
                </a:spcBef>
                <a:buClrTx/>
                <a:buSzTx/>
                <a:buFontTx/>
                <a:buChar char="•"/>
              </a:pPr>
              <a:r>
                <a:rPr lang="zh-TW" altLang="en-US" sz="1900">
                  <a:solidFill>
                    <a:srgbClr val="3333FF"/>
                  </a:solidFill>
                </a:rPr>
                <a:t> 評選</a:t>
              </a:r>
            </a:p>
            <a:p>
              <a:pPr eaLnBrk="1" hangingPunct="1">
                <a:spcBef>
                  <a:spcPct val="15000"/>
                </a:spcBef>
                <a:buClrTx/>
                <a:buSzTx/>
                <a:buFontTx/>
                <a:buChar char="•"/>
              </a:pPr>
              <a:r>
                <a:rPr lang="zh-TW" altLang="en-US" sz="1900">
                  <a:solidFill>
                    <a:srgbClr val="3333FF"/>
                  </a:solidFill>
                </a:rPr>
                <a:t> 減價、決標</a:t>
              </a:r>
              <a:endParaRPr lang="zh-TW" altLang="en-US" sz="2400">
                <a:solidFill>
                  <a:srgbClr val="3333FF"/>
                </a:solidFill>
              </a:endParaRPr>
            </a:p>
          </p:txBody>
        </p:sp>
        <p:sp>
          <p:nvSpPr>
            <p:cNvPr id="5132" name="Text Box 11"/>
            <p:cNvSpPr txBox="1">
              <a:spLocks noChangeArrowheads="1"/>
            </p:cNvSpPr>
            <p:nvPr/>
          </p:nvSpPr>
          <p:spPr bwMode="auto">
            <a:xfrm>
              <a:off x="4195" y="1706"/>
              <a:ext cx="1104" cy="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15000"/>
                </a:spcBef>
                <a:buClrTx/>
                <a:buSzTx/>
                <a:buFontTx/>
                <a:buNone/>
              </a:pPr>
              <a:r>
                <a:rPr lang="zh-TW" altLang="en-US" sz="2000" b="1" u="sng">
                  <a:solidFill>
                    <a:srgbClr val="9900CC"/>
                  </a:solidFill>
                </a:rPr>
                <a:t>履約</a:t>
              </a:r>
            </a:p>
            <a:p>
              <a:pPr eaLnBrk="1" hangingPunct="1">
                <a:spcBef>
                  <a:spcPct val="15000"/>
                </a:spcBef>
                <a:buClrTx/>
                <a:buSzTx/>
                <a:buFontTx/>
                <a:buChar char="•"/>
              </a:pPr>
              <a:r>
                <a:rPr lang="zh-TW" altLang="en-US" sz="2000" b="1">
                  <a:solidFill>
                    <a:srgbClr val="FF0000"/>
                  </a:solidFill>
                </a:rPr>
                <a:t> </a:t>
              </a:r>
              <a:r>
                <a:rPr lang="zh-TW" altLang="en-US" sz="2000">
                  <a:solidFill>
                    <a:srgbClr val="3333FF"/>
                  </a:solidFill>
                </a:rPr>
                <a:t>履約交貨、 </a:t>
              </a:r>
            </a:p>
            <a:p>
              <a:pPr eaLnBrk="1" hangingPunct="1">
                <a:spcBef>
                  <a:spcPct val="15000"/>
                </a:spcBef>
                <a:buClrTx/>
                <a:buSzTx/>
                <a:buFontTx/>
                <a:buNone/>
              </a:pPr>
              <a:r>
                <a:rPr lang="zh-TW" altLang="en-US" sz="2000">
                  <a:solidFill>
                    <a:srgbClr val="3333FF"/>
                  </a:solidFill>
                </a:rPr>
                <a:t>  施工</a:t>
              </a:r>
            </a:p>
            <a:p>
              <a:pPr eaLnBrk="1" hangingPunct="1">
                <a:spcBef>
                  <a:spcPct val="15000"/>
                </a:spcBef>
                <a:buClrTx/>
                <a:buSzTx/>
                <a:buFontTx/>
                <a:buChar char="•"/>
              </a:pPr>
              <a:r>
                <a:rPr lang="zh-TW" altLang="en-US" sz="2000">
                  <a:solidFill>
                    <a:srgbClr val="3333FF"/>
                  </a:solidFill>
                </a:rPr>
                <a:t> 驗收</a:t>
              </a:r>
            </a:p>
            <a:p>
              <a:pPr eaLnBrk="1" hangingPunct="1">
                <a:spcBef>
                  <a:spcPct val="15000"/>
                </a:spcBef>
                <a:buClrTx/>
                <a:buSzTx/>
                <a:buFontTx/>
                <a:buChar char="•"/>
              </a:pPr>
              <a:r>
                <a:rPr lang="zh-TW" altLang="en-US" sz="2000">
                  <a:solidFill>
                    <a:srgbClr val="3333FF"/>
                  </a:solidFill>
                </a:rPr>
                <a:t> 不符改善</a:t>
              </a:r>
            </a:p>
            <a:p>
              <a:pPr eaLnBrk="1" hangingPunct="1">
                <a:spcBef>
                  <a:spcPct val="15000"/>
                </a:spcBef>
                <a:buClrTx/>
                <a:buSzTx/>
                <a:buFontTx/>
                <a:buChar char="•"/>
              </a:pPr>
              <a:r>
                <a:rPr lang="zh-TW" altLang="en-US" sz="2000">
                  <a:solidFill>
                    <a:srgbClr val="3333FF"/>
                  </a:solidFill>
                </a:rPr>
                <a:t> 保固、結案</a:t>
              </a: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noChangeArrowheads="1"/>
          </p:cNvSpPr>
          <p:nvPr>
            <p:ph type="title"/>
          </p:nvPr>
        </p:nvSpPr>
        <p:spPr>
          <a:xfrm>
            <a:off x="468314" y="333377"/>
            <a:ext cx="4183062" cy="792163"/>
          </a:xfrm>
        </p:spPr>
        <p:txBody>
          <a:bodyPr>
            <a:normAutofit fontScale="90000"/>
          </a:bodyPr>
          <a:lstStyle/>
          <a:p>
            <a:pPr eaLnBrk="1" hangingPunct="1"/>
            <a:r>
              <a:rPr lang="zh-TW" altLang="en-US" sz="5400" smtClean="0"/>
              <a:t>聯絡方式</a:t>
            </a:r>
          </a:p>
        </p:txBody>
      </p:sp>
      <p:sp>
        <p:nvSpPr>
          <p:cNvPr id="79876" name="Rectangle 3"/>
          <p:cNvSpPr>
            <a:spLocks noGrp="1" noChangeArrowheads="1"/>
          </p:cNvSpPr>
          <p:nvPr>
            <p:ph idx="1"/>
          </p:nvPr>
        </p:nvSpPr>
        <p:spPr>
          <a:xfrm>
            <a:off x="1600201" y="2348881"/>
            <a:ext cx="7004247" cy="3465513"/>
          </a:xfrm>
        </p:spPr>
        <p:txBody>
          <a:bodyPr>
            <a:normAutofit fontScale="92500" lnSpcReduction="10000"/>
          </a:bodyPr>
          <a:lstStyle/>
          <a:p>
            <a:pPr eaLnBrk="1" hangingPunct="1">
              <a:spcBef>
                <a:spcPct val="0"/>
              </a:spcBef>
              <a:buFont typeface="Wingdings" pitchFamily="2" charset="2"/>
              <a:buNone/>
            </a:pPr>
            <a:r>
              <a:rPr lang="zh-TW" altLang="en-US" sz="2800" dirty="0" smtClean="0">
                <a:solidFill>
                  <a:srgbClr val="009900"/>
                </a:solidFill>
                <a:effectLst/>
                <a:latin typeface="Times New Roman" panose="02020603050405020304" pitchFamily="18" charset="0"/>
                <a:ea typeface="標楷體" panose="03000509000000000000" pitchFamily="65" charset="-120"/>
                <a:cs typeface="Times New Roman" panose="02020603050405020304" pitchFamily="18" charset="0"/>
              </a:rPr>
              <a:t>姓名：張庭瑋</a:t>
            </a:r>
            <a:endParaRPr lang="en-US" altLang="zh-TW" sz="2800" dirty="0" smtClean="0">
              <a:solidFill>
                <a:srgbClr val="0099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eaLnBrk="1" hangingPunct="1">
              <a:spcBef>
                <a:spcPct val="0"/>
              </a:spcBef>
              <a:buFont typeface="Wingdings" pitchFamily="2" charset="2"/>
              <a:buNone/>
            </a:pPr>
            <a:endParaRPr lang="zh-TW" altLang="en-US" sz="2800" dirty="0" smtClean="0">
              <a:solidFill>
                <a:srgbClr val="0099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eaLnBrk="1" hangingPunct="1">
              <a:spcBef>
                <a:spcPct val="0"/>
              </a:spcBef>
              <a:buFont typeface="Wingdings" pitchFamily="2" charset="2"/>
              <a:buNone/>
            </a:pPr>
            <a:r>
              <a:rPr lang="zh-TW" altLang="en-US" sz="2800" dirty="0" smtClean="0">
                <a:solidFill>
                  <a:srgbClr val="009900"/>
                </a:solidFill>
                <a:effectLst/>
                <a:latin typeface="Times New Roman" panose="02020603050405020304" pitchFamily="18" charset="0"/>
                <a:ea typeface="標楷體" panose="03000509000000000000" pitchFamily="65" charset="-120"/>
                <a:cs typeface="Times New Roman" panose="02020603050405020304" pitchFamily="18" charset="0"/>
              </a:rPr>
              <a:t>電話：</a:t>
            </a:r>
            <a:r>
              <a:rPr lang="en-US" altLang="zh-TW" sz="2800" i="1" dirty="0" smtClean="0">
                <a:solidFill>
                  <a:srgbClr val="009900"/>
                </a:solidFill>
                <a:effectLst/>
                <a:latin typeface="Times New Roman" panose="02020603050405020304" pitchFamily="18" charset="0"/>
                <a:ea typeface="標楷體" panose="03000509000000000000" pitchFamily="65" charset="-120"/>
                <a:cs typeface="Times New Roman" panose="02020603050405020304" pitchFamily="18" charset="0"/>
              </a:rPr>
              <a:t>0927-580978 </a:t>
            </a:r>
            <a:r>
              <a:rPr lang="zh-TW" altLang="en-US" sz="2800" i="1" dirty="0" smtClean="0">
                <a:solidFill>
                  <a:srgbClr val="009900"/>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i="1" dirty="0" smtClean="0">
                <a:solidFill>
                  <a:srgbClr val="009900"/>
                </a:solidFill>
                <a:effectLst/>
                <a:latin typeface="Times New Roman" panose="02020603050405020304" pitchFamily="18" charset="0"/>
                <a:ea typeface="標楷體" panose="03000509000000000000" pitchFamily="65" charset="-120"/>
                <a:cs typeface="Times New Roman" panose="02020603050405020304" pitchFamily="18" charset="0"/>
              </a:rPr>
              <a:t>0911-889368</a:t>
            </a:r>
          </a:p>
          <a:p>
            <a:pPr eaLnBrk="1" hangingPunct="1">
              <a:spcBef>
                <a:spcPct val="0"/>
              </a:spcBef>
              <a:buFont typeface="Wingdings" pitchFamily="2" charset="2"/>
              <a:buNone/>
            </a:pPr>
            <a:endParaRPr lang="en-US" altLang="zh-TW" sz="2800" dirty="0" smtClean="0">
              <a:solidFill>
                <a:srgbClr val="3333CC"/>
              </a:solidFill>
              <a:effectLst/>
              <a:latin typeface="Times New Roman" panose="02020603050405020304" pitchFamily="18" charset="0"/>
              <a:ea typeface="標楷體" panose="03000509000000000000" pitchFamily="65" charset="-120"/>
              <a:cs typeface="Times New Roman" panose="02020603050405020304" pitchFamily="18" charset="0"/>
            </a:endParaRPr>
          </a:p>
          <a:p>
            <a:pPr eaLnBrk="1" hangingPunct="1">
              <a:spcBef>
                <a:spcPct val="0"/>
              </a:spcBef>
              <a:buFont typeface="Wingdings" pitchFamily="2" charset="2"/>
              <a:buNone/>
            </a:pPr>
            <a:r>
              <a:rPr lang="zh-TW" altLang="en-US" sz="2800" dirty="0" smtClean="0">
                <a:solidFill>
                  <a:srgbClr val="3333CC"/>
                </a:solidFill>
                <a:effectLst/>
                <a:latin typeface="Times New Roman" panose="02020603050405020304" pitchFamily="18" charset="0"/>
                <a:ea typeface="標楷體" panose="03000509000000000000" pitchFamily="65" charset="-120"/>
                <a:cs typeface="Times New Roman" panose="02020603050405020304" pitchFamily="18" charset="0"/>
              </a:rPr>
              <a:t>信箱：</a:t>
            </a:r>
            <a:r>
              <a:rPr lang="en-US" altLang="zh-TW" sz="2800" i="1" dirty="0" smtClean="0">
                <a:solidFill>
                  <a:srgbClr val="3333CC"/>
                </a:solidFill>
                <a:effectLst/>
                <a:latin typeface="Times New Roman" panose="02020603050405020304" pitchFamily="18" charset="0"/>
                <a:ea typeface="標楷體" panose="03000509000000000000" pitchFamily="65" charset="-120"/>
                <a:cs typeface="Times New Roman" panose="02020603050405020304" pitchFamily="18" charset="0"/>
              </a:rPr>
              <a:t>tiewech89@yahoo.com.tw</a:t>
            </a:r>
          </a:p>
          <a:p>
            <a:pPr eaLnBrk="1" hangingPunct="1">
              <a:spcBef>
                <a:spcPct val="0"/>
              </a:spcBef>
              <a:buFont typeface="Wingdings" pitchFamily="2" charset="2"/>
              <a:buNone/>
            </a:pPr>
            <a:r>
              <a:rPr lang="en-US" altLang="zh-TW" sz="2800" i="1" dirty="0" smtClean="0">
                <a:solidFill>
                  <a:srgbClr val="3333CC"/>
                </a:solidFill>
                <a:effectLst/>
                <a:latin typeface="Times New Roman" panose="02020603050405020304" pitchFamily="18" charset="0"/>
                <a:ea typeface="標楷體" panose="03000509000000000000" pitchFamily="65" charset="-120"/>
                <a:cs typeface="Times New Roman" panose="02020603050405020304" pitchFamily="18" charset="0"/>
              </a:rPr>
              <a:t>            tiewech89@gmail.com</a:t>
            </a:r>
          </a:p>
          <a:p>
            <a:pPr eaLnBrk="1" hangingPunct="1">
              <a:spcBef>
                <a:spcPct val="0"/>
              </a:spcBef>
              <a:buFont typeface="Wingdings" pitchFamily="2" charset="2"/>
              <a:buNone/>
            </a:pPr>
            <a:r>
              <a:rPr lang="zh-TW" altLang="en-US" sz="2800" i="1" dirty="0" smtClean="0">
                <a:solidFill>
                  <a:srgbClr val="3333CC"/>
                </a:solidFill>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i="1" dirty="0">
                <a:solidFill>
                  <a:srgbClr val="3333CC"/>
                </a:solidFill>
                <a:latin typeface="Times New Roman" panose="02020603050405020304" pitchFamily="18" charset="0"/>
                <a:ea typeface="標楷體" panose="03000509000000000000" pitchFamily="65" charset="-120"/>
                <a:cs typeface="Times New Roman" panose="02020603050405020304" pitchFamily="18" charset="0"/>
              </a:rPr>
              <a:t>tiewech88@pchome.com.tw</a:t>
            </a:r>
          </a:p>
          <a:p>
            <a:pPr eaLnBrk="1" hangingPunct="1">
              <a:spcBef>
                <a:spcPct val="0"/>
              </a:spcBef>
              <a:buFont typeface="Wingdings" pitchFamily="2" charset="2"/>
              <a:buNone/>
            </a:pPr>
            <a:endParaRPr lang="en-US" altLang="zh-TW" sz="2800" i="1" dirty="0">
              <a:solidFill>
                <a:srgbClr val="3333CC"/>
              </a:solidFill>
              <a:latin typeface="Times New Roman" panose="02020603050405020304" pitchFamily="18" charset="0"/>
              <a:ea typeface="標楷體" panose="03000509000000000000" pitchFamily="65" charset="-120"/>
              <a:cs typeface="Times New Roman" panose="02020603050405020304" pitchFamily="18" charset="0"/>
            </a:endParaRPr>
          </a:p>
          <a:p>
            <a:pPr>
              <a:spcBef>
                <a:spcPct val="0"/>
              </a:spcBef>
              <a:buNone/>
            </a:pPr>
            <a:r>
              <a:rPr lang="en-US" altLang="zh-TW" sz="2800" i="1" dirty="0" smtClean="0">
                <a:solidFill>
                  <a:srgbClr val="3333CC"/>
                </a:solidFill>
                <a:effectLst/>
                <a:latin typeface="Times New Roman" panose="02020603050405020304" pitchFamily="18" charset="0"/>
                <a:ea typeface="標楷體" panose="03000509000000000000" pitchFamily="65" charset="-120"/>
                <a:cs typeface="Times New Roman" panose="02020603050405020304" pitchFamily="18" charset="0"/>
              </a:rPr>
              <a:t>Line (ID</a:t>
            </a:r>
            <a:r>
              <a:rPr lang="zh-TW" altLang="en-US" sz="2800" i="1" dirty="0" smtClean="0">
                <a:solidFill>
                  <a:srgbClr val="3333CC"/>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i="1" dirty="0" smtClean="0">
                <a:solidFill>
                  <a:srgbClr val="3333CC"/>
                </a:solidFill>
                <a:latin typeface="Times New Roman" panose="02020603050405020304" pitchFamily="18" charset="0"/>
                <a:ea typeface="標楷體" panose="03000509000000000000" pitchFamily="65" charset="-120"/>
                <a:cs typeface="Times New Roman" panose="02020603050405020304" pitchFamily="18" charset="0"/>
              </a:rPr>
              <a:t>tiewech89</a:t>
            </a:r>
            <a:r>
              <a:rPr lang="zh-TW" altLang="en-US" sz="2800" i="1" dirty="0" smtClean="0">
                <a:solidFill>
                  <a:srgbClr val="3333CC"/>
                </a:solidFill>
                <a:latin typeface="Times New Roman" panose="02020603050405020304" pitchFamily="18" charset="0"/>
                <a:ea typeface="標楷體" panose="03000509000000000000" pitchFamily="65" charset="-120"/>
                <a:cs typeface="Times New Roman" panose="02020603050405020304" pitchFamily="18" charset="0"/>
              </a:rPr>
              <a:t>，手機：</a:t>
            </a:r>
            <a:r>
              <a:rPr lang="en-US" altLang="zh-TW" sz="2800" i="1" dirty="0" smtClean="0">
                <a:solidFill>
                  <a:srgbClr val="3333CC"/>
                </a:solidFill>
                <a:latin typeface="Times New Roman" panose="02020603050405020304" pitchFamily="18" charset="0"/>
                <a:ea typeface="標楷體" panose="03000509000000000000" pitchFamily="65" charset="-120"/>
                <a:cs typeface="Times New Roman" panose="02020603050405020304" pitchFamily="18" charset="0"/>
              </a:rPr>
              <a:t>0911-889368)</a:t>
            </a:r>
            <a:endParaRPr lang="en-US" altLang="zh-TW" sz="2800" i="1" dirty="0" smtClean="0">
              <a:solidFill>
                <a:srgbClr val="009900"/>
              </a:solidFill>
              <a:effectLst/>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599493" name="WordArt 5"/>
          <p:cNvSpPr>
            <a:spLocks noChangeArrowheads="1" noChangeShapeType="1" noTextEdit="1"/>
          </p:cNvSpPr>
          <p:nvPr/>
        </p:nvSpPr>
        <p:spPr bwMode="auto">
          <a:xfrm>
            <a:off x="4800600" y="1524002"/>
            <a:ext cx="3313113" cy="504825"/>
          </a:xfrm>
          <a:prstGeom prst="rect">
            <a:avLst/>
          </a:prstGeom>
        </p:spPr>
        <p:txBody>
          <a:bodyPr wrap="none" fromWordArt="1">
            <a:prstTxWarp prst="textPlain">
              <a:avLst>
                <a:gd name="adj" fmla="val 50000"/>
              </a:avLst>
            </a:prstTxWarp>
          </a:bodyPr>
          <a:lstStyle/>
          <a:p>
            <a:pPr algn="ctr"/>
            <a:r>
              <a:rPr lang="zh-TW" altLang="en-US" sz="3600" i="1" kern="10">
                <a:ln w="9525">
                  <a:solidFill>
                    <a:srgbClr val="FF3300"/>
                  </a:solidFill>
                  <a:round/>
                  <a:headEnd/>
                  <a:tailEnd/>
                </a:ln>
                <a:solidFill>
                  <a:srgbClr val="FFFF00"/>
                </a:solidFill>
                <a:effectLst>
                  <a:outerShdw dist="35921" dir="2700000" algn="ctr" rotWithShape="0">
                    <a:srgbClr val="808080">
                      <a:alpha val="79999"/>
                    </a:srgbClr>
                  </a:outerShdw>
                </a:effectLst>
                <a:latin typeface="新細明體"/>
                <a:ea typeface="新細明體"/>
              </a:rPr>
              <a:t>歡迎來電交流</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2" y="5263010"/>
            <a:ext cx="1593669" cy="157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8923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99493"/>
                                        </p:tgtEl>
                                        <p:attrNameLst>
                                          <p:attrName>style.visibility</p:attrName>
                                        </p:attrNameLst>
                                      </p:cBhvr>
                                      <p:to>
                                        <p:strVal val="visible"/>
                                      </p:to>
                                    </p:set>
                                    <p:anim calcmode="lin" valueType="num">
                                      <p:cBhvr additive="base">
                                        <p:cTn id="7" dur="500" fill="hold"/>
                                        <p:tgtEl>
                                          <p:spTgt spid="1599493"/>
                                        </p:tgtEl>
                                        <p:attrNameLst>
                                          <p:attrName>ppt_x</p:attrName>
                                        </p:attrNameLst>
                                      </p:cBhvr>
                                      <p:tavLst>
                                        <p:tav tm="0">
                                          <p:val>
                                            <p:strVal val="1+#ppt_w/2"/>
                                          </p:val>
                                        </p:tav>
                                        <p:tav tm="100000">
                                          <p:val>
                                            <p:strVal val="#ppt_x"/>
                                          </p:val>
                                        </p:tav>
                                      </p:tavLst>
                                    </p:anim>
                                    <p:anim calcmode="lin" valueType="num">
                                      <p:cBhvr additive="base">
                                        <p:cTn id="8" dur="500" fill="hold"/>
                                        <p:tgtEl>
                                          <p:spTgt spid="15994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949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4</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案例</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442327005"/>
              </p:ext>
            </p:extLst>
          </p:nvPr>
        </p:nvGraphicFramePr>
        <p:xfrm>
          <a:off x="539552" y="1268760"/>
          <a:ext cx="8064896" cy="4320480"/>
        </p:xfrm>
        <a:graphic>
          <a:graphicData uri="http://schemas.openxmlformats.org/drawingml/2006/table">
            <a:tbl>
              <a:tblPr>
                <a:tableStyleId>{5C22544A-7EE6-4342-B048-85BDC9FD1C3A}</a:tableStyleId>
              </a:tblPr>
              <a:tblGrid>
                <a:gridCol w="8064896"/>
              </a:tblGrid>
              <a:tr h="4320480">
                <a:tc>
                  <a:txBody>
                    <a:bodyPr/>
                    <a:lstStyle/>
                    <a:p>
                      <a:pPr marL="342900" indent="-342900">
                        <a:lnSpc>
                          <a:spcPct val="150000"/>
                        </a:lnSpc>
                        <a:buFont typeface="Wingdings" panose="05000000000000000000" pitchFamily="2" charset="2"/>
                        <a:buChar char="l"/>
                      </a:pPr>
                      <a:r>
                        <a:rPr lang="en-US" altLang="zh-TW" sz="2800" kern="1200" dirty="0" smtClean="0">
                          <a:solidFill>
                            <a:schemeClr val="dk1"/>
                          </a:solidFill>
                          <a:effectLst/>
                          <a:latin typeface="+mn-lt"/>
                          <a:ea typeface="+mn-ea"/>
                          <a:cs typeface="+mn-cs"/>
                        </a:rPr>
                        <a:t>3000</a:t>
                      </a:r>
                      <a:r>
                        <a:rPr lang="en-US" altLang="zh-TW" sz="2800" kern="1200" baseline="0" dirty="0" smtClean="0">
                          <a:solidFill>
                            <a:schemeClr val="dk1"/>
                          </a:solidFill>
                          <a:effectLst/>
                          <a:latin typeface="+mn-lt"/>
                          <a:ea typeface="+mn-ea"/>
                          <a:cs typeface="+mn-cs"/>
                        </a:rPr>
                        <a:t> psi</a:t>
                      </a:r>
                      <a:r>
                        <a:rPr lang="zh-TW" altLang="en-US" sz="2800" kern="1200" baseline="0" dirty="0" smtClean="0">
                          <a:solidFill>
                            <a:schemeClr val="dk1"/>
                          </a:solidFill>
                          <a:effectLst/>
                          <a:latin typeface="+mn-lt"/>
                          <a:ea typeface="+mn-ea"/>
                          <a:cs typeface="+mn-cs"/>
                        </a:rPr>
                        <a:t> </a:t>
                      </a:r>
                      <a:r>
                        <a:rPr lang="en-US" altLang="zh-TW" sz="2800" kern="1200" baseline="0" dirty="0" smtClean="0">
                          <a:solidFill>
                            <a:schemeClr val="dk1"/>
                          </a:solidFill>
                          <a:effectLst/>
                          <a:latin typeface="+mn-lt"/>
                          <a:ea typeface="+mn-ea"/>
                          <a:cs typeface="+mn-cs"/>
                        </a:rPr>
                        <a:t>(210</a:t>
                      </a:r>
                      <a:r>
                        <a:rPr lang="zh-TW" altLang="en-US" sz="2800" kern="1200" baseline="0" dirty="0" smtClean="0">
                          <a:solidFill>
                            <a:schemeClr val="dk1"/>
                          </a:solidFill>
                          <a:effectLst/>
                          <a:latin typeface="+mn-lt"/>
                          <a:ea typeface="+mn-ea"/>
                          <a:cs typeface="+mn-cs"/>
                        </a:rPr>
                        <a:t> </a:t>
                      </a:r>
                      <a:r>
                        <a:rPr lang="en-US" altLang="zh-TW" sz="2800" kern="1200" baseline="0" dirty="0" err="1" smtClean="0">
                          <a:solidFill>
                            <a:schemeClr val="dk1"/>
                          </a:solidFill>
                          <a:effectLst/>
                          <a:latin typeface="+mn-lt"/>
                          <a:ea typeface="+mn-ea"/>
                          <a:cs typeface="+mn-cs"/>
                        </a:rPr>
                        <a:t>kgf</a:t>
                      </a:r>
                      <a:r>
                        <a:rPr lang="en-US" altLang="zh-TW" sz="2800" kern="1200" baseline="0" dirty="0" smtClean="0">
                          <a:solidFill>
                            <a:schemeClr val="dk1"/>
                          </a:solidFill>
                          <a:effectLst/>
                          <a:latin typeface="+mn-lt"/>
                          <a:ea typeface="+mn-ea"/>
                          <a:cs typeface="+mn-cs"/>
                        </a:rPr>
                        <a:t>/cm</a:t>
                      </a:r>
                      <a:r>
                        <a:rPr lang="en-US" altLang="zh-TW" sz="2800" kern="1200" baseline="30000" dirty="0" smtClean="0">
                          <a:solidFill>
                            <a:schemeClr val="dk1"/>
                          </a:solidFill>
                          <a:effectLst/>
                          <a:latin typeface="+mn-lt"/>
                          <a:ea typeface="+mn-ea"/>
                          <a:cs typeface="+mn-cs"/>
                        </a:rPr>
                        <a:t>2</a:t>
                      </a:r>
                      <a:r>
                        <a:rPr lang="en-US" altLang="zh-TW" sz="2800" kern="1200" baseline="0" dirty="0" smtClean="0">
                          <a:solidFill>
                            <a:schemeClr val="dk1"/>
                          </a:solidFill>
                          <a:effectLst/>
                          <a:latin typeface="+mn-lt"/>
                          <a:ea typeface="+mn-ea"/>
                          <a:cs typeface="+mn-cs"/>
                        </a:rPr>
                        <a:t>) </a:t>
                      </a:r>
                      <a:r>
                        <a:rPr lang="zh-TW" altLang="en-US" sz="2800" kern="1200" baseline="0" dirty="0" smtClean="0">
                          <a:solidFill>
                            <a:schemeClr val="dk1"/>
                          </a:solidFill>
                          <a:effectLst/>
                          <a:latin typeface="+mn-lt"/>
                          <a:ea typeface="+mn-ea"/>
                          <a:cs typeface="+mn-cs"/>
                        </a:rPr>
                        <a:t>混凝土驗收鑽心取樣強度為</a:t>
                      </a:r>
                      <a:r>
                        <a:rPr lang="en-US" altLang="zh-TW" sz="2800" kern="1200" baseline="0" dirty="0" smtClean="0">
                          <a:solidFill>
                            <a:schemeClr val="dk1"/>
                          </a:solidFill>
                          <a:effectLst/>
                          <a:latin typeface="+mn-lt"/>
                          <a:ea typeface="+mn-ea"/>
                          <a:cs typeface="+mn-cs"/>
                        </a:rPr>
                        <a:t>1000 psi</a:t>
                      </a:r>
                    </a:p>
                    <a:p>
                      <a:pPr marL="800100" lvl="1" indent="-342900">
                        <a:lnSpc>
                          <a:spcPct val="150000"/>
                        </a:lnSpc>
                        <a:buFont typeface="Wingdings" panose="05000000000000000000" pitchFamily="2" charset="2"/>
                        <a:buChar char="l"/>
                      </a:pPr>
                      <a:r>
                        <a:rPr lang="zh-TW" altLang="en-US" sz="2800" kern="1200" baseline="0" dirty="0" smtClean="0">
                          <a:solidFill>
                            <a:schemeClr val="dk1"/>
                          </a:solidFill>
                          <a:effectLst/>
                          <a:latin typeface="+mn-lt"/>
                          <a:ea typeface="+mn-ea"/>
                          <a:cs typeface="+mn-cs"/>
                        </a:rPr>
                        <a:t>機關主張驗收不符，要求打除重做。</a:t>
                      </a:r>
                      <a:endParaRPr lang="en-US" altLang="zh-TW" sz="2800" kern="1200" baseline="0" dirty="0" smtClean="0">
                        <a:solidFill>
                          <a:schemeClr val="dk1"/>
                        </a:solidFill>
                        <a:effectLst/>
                        <a:latin typeface="+mn-lt"/>
                        <a:ea typeface="+mn-ea"/>
                        <a:cs typeface="+mn-cs"/>
                      </a:endParaRPr>
                    </a:p>
                    <a:p>
                      <a:pPr marL="800100" lvl="1" indent="-342900">
                        <a:lnSpc>
                          <a:spcPct val="150000"/>
                        </a:lnSpc>
                        <a:buFont typeface="Wingdings" panose="05000000000000000000" pitchFamily="2" charset="2"/>
                        <a:buChar char="l"/>
                      </a:pPr>
                      <a:r>
                        <a:rPr lang="zh-TW" altLang="en-US" sz="2800" kern="1200" baseline="0" dirty="0" smtClean="0">
                          <a:solidFill>
                            <a:schemeClr val="dk1"/>
                          </a:solidFill>
                          <a:effectLst/>
                          <a:latin typeface="+mn-lt"/>
                          <a:ea typeface="+mn-ea"/>
                          <a:cs typeface="+mn-cs"/>
                        </a:rPr>
                        <a:t>廠商認為鑽心有問題。</a:t>
                      </a:r>
                      <a:endParaRPr lang="en-US" altLang="zh-TW" sz="2800" kern="1200" baseline="0" dirty="0" smtClean="0">
                        <a:solidFill>
                          <a:schemeClr val="dk1"/>
                        </a:solidFill>
                        <a:effectLst/>
                        <a:latin typeface="+mn-lt"/>
                        <a:ea typeface="+mn-ea"/>
                        <a:cs typeface="+mn-cs"/>
                      </a:endParaRPr>
                    </a:p>
                    <a:p>
                      <a:pPr marL="342900" indent="-342900">
                        <a:lnSpc>
                          <a:spcPct val="150000"/>
                        </a:lnSpc>
                        <a:buFont typeface="Wingdings" panose="05000000000000000000" pitchFamily="2" charset="2"/>
                        <a:buChar char="l"/>
                      </a:pPr>
                      <a:r>
                        <a:rPr lang="zh-TW" altLang="en-US" sz="2800" kern="1200" dirty="0" smtClean="0">
                          <a:solidFill>
                            <a:srgbClr val="0000FF"/>
                          </a:solidFill>
                          <a:effectLst/>
                          <a:latin typeface="+mn-lt"/>
                          <a:ea typeface="+mn-ea"/>
                          <a:cs typeface="+mn-cs"/>
                        </a:rPr>
                        <a:t>法令</a:t>
                      </a:r>
                      <a:r>
                        <a:rPr lang="en-US" altLang="zh-TW" sz="2800" kern="1200" dirty="0" smtClean="0">
                          <a:solidFill>
                            <a:srgbClr val="0000FF"/>
                          </a:solidFill>
                          <a:effectLst/>
                          <a:latin typeface="+mn-lt"/>
                          <a:ea typeface="+mn-ea"/>
                          <a:cs typeface="+mn-cs"/>
                        </a:rPr>
                        <a:t>/</a:t>
                      </a:r>
                      <a:r>
                        <a:rPr lang="zh-TW" altLang="en-US" sz="2800" kern="1200" dirty="0" smtClean="0">
                          <a:solidFill>
                            <a:srgbClr val="0000FF"/>
                          </a:solidFill>
                          <a:effectLst/>
                          <a:latin typeface="+mn-lt"/>
                          <a:ea typeface="+mn-ea"/>
                          <a:cs typeface="+mn-cs"/>
                        </a:rPr>
                        <a:t>合約觀點</a:t>
                      </a:r>
                      <a:endParaRPr lang="en-US" altLang="zh-TW" sz="2800" kern="1200" dirty="0" smtClean="0">
                        <a:solidFill>
                          <a:srgbClr val="0000FF"/>
                        </a:solidFill>
                        <a:effectLst/>
                        <a:latin typeface="+mn-lt"/>
                        <a:ea typeface="+mn-ea"/>
                        <a:cs typeface="+mn-cs"/>
                      </a:endParaRPr>
                    </a:p>
                    <a:p>
                      <a:pPr marL="342900" indent="-342900">
                        <a:lnSpc>
                          <a:spcPct val="150000"/>
                        </a:lnSpc>
                        <a:buFont typeface="Wingdings" panose="05000000000000000000" pitchFamily="2" charset="2"/>
                        <a:buChar char="l"/>
                      </a:pPr>
                      <a:r>
                        <a:rPr lang="zh-TW" altLang="en-US" sz="2800" kern="1200" dirty="0" smtClean="0">
                          <a:solidFill>
                            <a:srgbClr val="0000FF"/>
                          </a:solidFill>
                          <a:effectLst/>
                          <a:latin typeface="+mn-lt"/>
                          <a:ea typeface="+mn-ea"/>
                          <a:cs typeface="+mn-cs"/>
                        </a:rPr>
                        <a:t>材料觀點</a:t>
                      </a:r>
                      <a:endParaRPr lang="zh-TW" altLang="zh-TW" sz="2800" kern="1200" dirty="0" smtClean="0">
                        <a:solidFill>
                          <a:srgbClr val="0000FF"/>
                        </a:solidFill>
                        <a:effectLst/>
                        <a:latin typeface="+mn-lt"/>
                        <a:ea typeface="+mn-ea"/>
                        <a:cs typeface="+mn-cs"/>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63133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buChar char="¡"/>
              <a:defRPr kumimoji="1" sz="29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0000"/>
              <a:buFont typeface="Wingdings" pitchFamily="2" charset="2"/>
              <a:buChar char="l"/>
              <a:defRPr kumimoji="1" sz="2500">
                <a:solidFill>
                  <a:schemeClr val="tx1"/>
                </a:solidFill>
                <a:latin typeface="Times New Roman" pitchFamily="18" charset="0"/>
                <a:ea typeface="標楷體" pitchFamily="65" charset="-120"/>
              </a:defRPr>
            </a:lvl2pPr>
            <a:lvl3pPr marL="1143000" indent="-228600" eaLnBrk="0" hangingPunct="0">
              <a:spcBef>
                <a:spcPct val="20000"/>
              </a:spcBef>
              <a:buClr>
                <a:schemeClr val="tx2"/>
              </a:buClr>
              <a:buSzPct val="65000"/>
              <a:buFont typeface="Wingdings" pitchFamily="2" charset="2"/>
              <a:buChar char="¡"/>
              <a:defRPr kumimoji="1" sz="22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0000"/>
              <a:buFont typeface="Wingdings" pitchFamily="2" charset="2"/>
              <a:buChar char="l"/>
              <a:defRPr kumimoji="1" sz="1900">
                <a:solidFill>
                  <a:schemeClr val="tx1"/>
                </a:solidFill>
                <a:latin typeface="Times New Roman" pitchFamily="18" charset="0"/>
                <a:ea typeface="標楷體" pitchFamily="65" charset="-120"/>
              </a:defRPr>
            </a:lvl4pPr>
            <a:lvl5pPr marL="2057400" indent="-228600" eaLnBrk="0" hangingPunct="0">
              <a:spcBef>
                <a:spcPct val="20000"/>
              </a:spcBef>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Times New Roman" pitchFamily="18" charset="0"/>
                <a:ea typeface="標楷體" pitchFamily="65" charset="-120"/>
              </a:defRPr>
            </a:lvl9pPr>
          </a:lstStyle>
          <a:p>
            <a:pPr eaLnBrk="1" hangingPunct="1">
              <a:spcBef>
                <a:spcPct val="0"/>
              </a:spcBef>
              <a:buClrTx/>
              <a:buSzTx/>
              <a:buFontTx/>
              <a:buNone/>
            </a:pPr>
            <a:fld id="{1FF84113-A702-4192-A75F-1B7E7E3A35AD}" type="slidenum">
              <a:rPr kumimoji="0" lang="en-US" altLang="zh-TW" sz="1200" smtClean="0">
                <a:solidFill>
                  <a:srgbClr val="0000FF"/>
                </a:solidFill>
              </a:rPr>
              <a:pPr eaLnBrk="1" hangingPunct="1">
                <a:spcBef>
                  <a:spcPct val="0"/>
                </a:spcBef>
                <a:buClrTx/>
                <a:buSzTx/>
                <a:buFontTx/>
                <a:buNone/>
              </a:pPr>
              <a:t>5</a:t>
            </a:fld>
            <a:endParaRPr kumimoji="0" lang="en-US" altLang="zh-TW" sz="1200" smtClean="0">
              <a:solidFill>
                <a:srgbClr val="0000FF"/>
              </a:solidFill>
            </a:endParaRPr>
          </a:p>
        </p:txBody>
      </p:sp>
      <p:sp>
        <p:nvSpPr>
          <p:cNvPr id="5123" name="Rectangle 2"/>
          <p:cNvSpPr>
            <a:spLocks noGrp="1" noChangeArrowheads="1"/>
          </p:cNvSpPr>
          <p:nvPr>
            <p:ph type="title" idx="4294967295"/>
          </p:nvPr>
        </p:nvSpPr>
        <p:spPr>
          <a:xfrm>
            <a:off x="467545" y="332656"/>
            <a:ext cx="8424936" cy="719138"/>
          </a:xfrm>
        </p:spPr>
        <p:txBody>
          <a:bodyPr/>
          <a:lstStyle/>
          <a:p>
            <a:pPr>
              <a:spcAft>
                <a:spcPts val="0"/>
              </a:spcAft>
            </a:pPr>
            <a:r>
              <a:rPr lang="zh-TW" altLang="en-US" sz="3200" dirty="0" smtClean="0">
                <a:solidFill>
                  <a:srgbClr val="FF0000"/>
                </a:solidFill>
              </a:rPr>
              <a:t>案例</a:t>
            </a:r>
            <a:endParaRPr lang="zh-TW" altLang="zh-TW" sz="3200" dirty="0">
              <a:solidFill>
                <a:srgbClr val="FF0000"/>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982688657"/>
              </p:ext>
            </p:extLst>
          </p:nvPr>
        </p:nvGraphicFramePr>
        <p:xfrm>
          <a:off x="179512" y="1196752"/>
          <a:ext cx="8856984" cy="5547360"/>
        </p:xfrm>
        <a:graphic>
          <a:graphicData uri="http://schemas.openxmlformats.org/drawingml/2006/table">
            <a:tbl>
              <a:tblPr>
                <a:tableStyleId>{5C22544A-7EE6-4342-B048-85BDC9FD1C3A}</a:tableStyleId>
              </a:tblPr>
              <a:tblGrid>
                <a:gridCol w="8856984"/>
              </a:tblGrid>
              <a:tr h="5328592">
                <a:tc>
                  <a:txBody>
                    <a:bodyPr/>
                    <a:lstStyle/>
                    <a:p>
                      <a:r>
                        <a:rPr lang="zh-TW" altLang="en-US" sz="1400" b="1" i="0" u="none" strike="noStrike" kern="1200" dirty="0" smtClean="0">
                          <a:solidFill>
                            <a:schemeClr val="dk1"/>
                          </a:solidFill>
                          <a:effectLst/>
                          <a:latin typeface="+mn-lt"/>
                          <a:ea typeface="+mn-ea"/>
                          <a:cs typeface="+mn-cs"/>
                          <a:hlinkClick r:id="rId3"/>
                        </a:rPr>
                        <a:t>坦言松菸大樓是「爐渣屋」　台北文創：安全無虞</a:t>
                      </a:r>
                      <a:endParaRPr lang="zh-TW" altLang="en-US" sz="1400" b="1" i="0" kern="1200" dirty="0" smtClean="0">
                        <a:solidFill>
                          <a:schemeClr val="dk1"/>
                        </a:solidFill>
                        <a:effectLst/>
                        <a:latin typeface="+mn-lt"/>
                        <a:ea typeface="+mn-ea"/>
                        <a:cs typeface="+mn-cs"/>
                      </a:endParaRPr>
                    </a:p>
                    <a:p>
                      <a:r>
                        <a:rPr lang="zh-TW" altLang="en-US" sz="1400" b="0" i="0" kern="1200" dirty="0" smtClean="0">
                          <a:solidFill>
                            <a:schemeClr val="dk1"/>
                          </a:solidFill>
                          <a:effectLst/>
                          <a:latin typeface="+mn-lt"/>
                          <a:ea typeface="+mn-ea"/>
                          <a:cs typeface="+mn-cs"/>
                        </a:rPr>
                        <a:t>由 </a:t>
                      </a:r>
                      <a:r>
                        <a:rPr lang="en-US" altLang="zh-TW" sz="1400" b="1" i="0" u="none" strike="noStrike" kern="1200" dirty="0" smtClean="0">
                          <a:solidFill>
                            <a:schemeClr val="dk1"/>
                          </a:solidFill>
                          <a:effectLst/>
                          <a:latin typeface="+mn-lt"/>
                          <a:ea typeface="+mn-ea"/>
                          <a:cs typeface="+mn-cs"/>
                          <a:hlinkClick r:id="rId4"/>
                        </a:rPr>
                        <a:t>jjq519</a:t>
                      </a:r>
                      <a:r>
                        <a:rPr lang="zh-TW" altLang="en-US" sz="1400" b="0" i="0" kern="1200" dirty="0" smtClean="0">
                          <a:solidFill>
                            <a:schemeClr val="dk1"/>
                          </a:solidFill>
                          <a:effectLst/>
                          <a:latin typeface="+mn-lt"/>
                          <a:ea typeface="+mn-ea"/>
                          <a:cs typeface="+mn-cs"/>
                        </a:rPr>
                        <a:t> </a:t>
                      </a:r>
                      <a:r>
                        <a:rPr lang="en-US" altLang="zh-TW" sz="1400" b="0" i="0" kern="1200" dirty="0" smtClean="0">
                          <a:solidFill>
                            <a:schemeClr val="dk1"/>
                          </a:solidFill>
                          <a:effectLst/>
                          <a:latin typeface="+mn-lt"/>
                          <a:ea typeface="+mn-ea"/>
                          <a:cs typeface="+mn-cs"/>
                        </a:rPr>
                        <a:t>» 2016 3</a:t>
                      </a:r>
                      <a:r>
                        <a:rPr lang="zh-TW" altLang="en-US" sz="1400" b="0" i="0" kern="1200" dirty="0" smtClean="0">
                          <a:solidFill>
                            <a:schemeClr val="dk1"/>
                          </a:solidFill>
                          <a:effectLst/>
                          <a:latin typeface="+mn-lt"/>
                          <a:ea typeface="+mn-ea"/>
                          <a:cs typeface="+mn-cs"/>
                        </a:rPr>
                        <a:t>月 </a:t>
                      </a:r>
                      <a:r>
                        <a:rPr lang="en-US" altLang="zh-TW" sz="1400" b="0" i="0" kern="1200" dirty="0" smtClean="0">
                          <a:solidFill>
                            <a:schemeClr val="dk1"/>
                          </a:solidFill>
                          <a:effectLst/>
                          <a:latin typeface="+mn-lt"/>
                          <a:ea typeface="+mn-ea"/>
                          <a:cs typeface="+mn-cs"/>
                        </a:rPr>
                        <a:t>07 (</a:t>
                      </a:r>
                      <a:r>
                        <a:rPr lang="zh-TW" altLang="en-US" sz="1400" b="0" i="0" kern="1200" dirty="0" smtClean="0">
                          <a:solidFill>
                            <a:schemeClr val="dk1"/>
                          </a:solidFill>
                          <a:effectLst/>
                          <a:latin typeface="+mn-lt"/>
                          <a:ea typeface="+mn-ea"/>
                          <a:cs typeface="+mn-cs"/>
                        </a:rPr>
                        <a:t>週一</a:t>
                      </a:r>
                      <a:r>
                        <a:rPr lang="en-US" altLang="zh-TW" sz="1400" b="0" i="0" kern="1200" dirty="0" smtClean="0">
                          <a:solidFill>
                            <a:schemeClr val="dk1"/>
                          </a:solidFill>
                          <a:effectLst/>
                          <a:latin typeface="+mn-lt"/>
                          <a:ea typeface="+mn-ea"/>
                          <a:cs typeface="+mn-cs"/>
                        </a:rPr>
                        <a:t>) 12:35 pm</a:t>
                      </a:r>
                      <a:r>
                        <a:rPr lang="zh-TW" altLang="en-US" sz="1400" b="0" i="0" kern="1200" dirty="0" smtClean="0">
                          <a:solidFill>
                            <a:schemeClr val="dk1"/>
                          </a:solidFill>
                          <a:effectLst/>
                          <a:latin typeface="+mn-lt"/>
                          <a:ea typeface="+mn-ea"/>
                          <a:cs typeface="+mn-cs"/>
                        </a:rPr>
                        <a:t>  政治中心／綜合報導</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三立新聞總編輯陳雅琳昨（</a:t>
                      </a:r>
                      <a:r>
                        <a:rPr lang="en-US" altLang="zh-TW" sz="1400" b="0" i="0" kern="1200" dirty="0" smtClean="0">
                          <a:solidFill>
                            <a:schemeClr val="dk1"/>
                          </a:solidFill>
                          <a:effectLst/>
                          <a:latin typeface="+mn-lt"/>
                          <a:ea typeface="+mn-ea"/>
                          <a:cs typeface="+mn-cs"/>
                        </a:rPr>
                        <a:t>5</a:t>
                      </a:r>
                      <a:r>
                        <a:rPr lang="zh-TW" altLang="en-US" sz="1400" b="0" i="0" kern="1200" dirty="0" smtClean="0">
                          <a:solidFill>
                            <a:schemeClr val="dk1"/>
                          </a:solidFill>
                          <a:effectLst/>
                          <a:latin typeface="+mn-lt"/>
                          <a:ea typeface="+mn-ea"/>
                          <a:cs typeface="+mn-cs"/>
                        </a:rPr>
                        <a:t>）日在臉書上張貼「陳雅琳總編輯觀點」影片，內容指出，造價</a:t>
                      </a:r>
                      <a:r>
                        <a:rPr lang="en-US" altLang="zh-TW" sz="1400" b="0" i="0" kern="1200" dirty="0" smtClean="0">
                          <a:solidFill>
                            <a:schemeClr val="dk1"/>
                          </a:solidFill>
                          <a:effectLst/>
                          <a:latin typeface="+mn-lt"/>
                          <a:ea typeface="+mn-ea"/>
                          <a:cs typeface="+mn-cs"/>
                        </a:rPr>
                        <a:t>101</a:t>
                      </a:r>
                      <a:r>
                        <a:rPr lang="zh-TW" altLang="en-US" sz="1400" b="0" i="0" kern="1200" dirty="0" smtClean="0">
                          <a:solidFill>
                            <a:schemeClr val="dk1"/>
                          </a:solidFill>
                          <a:effectLst/>
                          <a:latin typeface="+mn-lt"/>
                          <a:ea typeface="+mn-ea"/>
                          <a:cs typeface="+mn-cs"/>
                        </a:rPr>
                        <a:t>億的台北松菸文創大樓竟然是「爐渣屋」，外牆出現白色斑點讓土木技師必須一再修補，連台北市長得知後直呼「我的天哪！」、「為什麼要把西裝布做成內褲呢？」</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「混凝土被摻了未經安定化的還原渣，牆壁會迸出一些醜陋的洞洞，像是長了青春痘一樣</a:t>
                      </a:r>
                      <a:r>
                        <a:rPr lang="en-US" altLang="zh-TW" sz="1400" b="0" i="0" kern="1200" dirty="0" smtClean="0">
                          <a:solidFill>
                            <a:schemeClr val="dk1"/>
                          </a:solidFill>
                          <a:effectLst/>
                          <a:latin typeface="+mn-lt"/>
                          <a:ea typeface="+mn-ea"/>
                          <a:cs typeface="+mn-cs"/>
                        </a:rPr>
                        <a:t>……</a:t>
                      </a:r>
                      <a:r>
                        <a:rPr lang="zh-TW" altLang="en-US" sz="1400" b="0" i="0" kern="1200" dirty="0" smtClean="0">
                          <a:solidFill>
                            <a:schemeClr val="dk1"/>
                          </a:solidFill>
                          <a:effectLst/>
                          <a:latin typeface="+mn-lt"/>
                          <a:ea typeface="+mn-ea"/>
                          <a:cs typeface="+mn-cs"/>
                        </a:rPr>
                        <a:t>」陳雅琳的影片詳述，台北松菸文創大樓使用含廢爐渣的混凝土，廢爐渣是煉鋼後的產物，一旦遇水就會膨脹，導致撐破水泥，造成建築表面出現一個又一個的破洞。</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影片指出，工程專家更擔心爐渣添加超過</a:t>
                      </a:r>
                      <a:r>
                        <a:rPr lang="en-US" altLang="zh-TW" sz="1400" b="0" i="0" kern="1200" dirty="0" smtClean="0">
                          <a:solidFill>
                            <a:schemeClr val="dk1"/>
                          </a:solidFill>
                          <a:effectLst/>
                          <a:latin typeface="+mn-lt"/>
                          <a:ea typeface="+mn-ea"/>
                          <a:cs typeface="+mn-cs"/>
                        </a:rPr>
                        <a:t>3%</a:t>
                      </a:r>
                      <a:r>
                        <a:rPr lang="zh-TW" altLang="en-US" sz="1400" b="0" i="0" kern="1200" dirty="0" smtClean="0">
                          <a:solidFill>
                            <a:schemeClr val="dk1"/>
                          </a:solidFill>
                          <a:effectLst/>
                          <a:latin typeface="+mn-lt"/>
                          <a:ea typeface="+mn-ea"/>
                          <a:cs typeface="+mn-cs"/>
                        </a:rPr>
                        <a:t>，未來可能持續爆裂，恐影響建築物的耐震係數與使用年限，而現在業者得知後，卻是只好一再修補。</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對此，台北市文化局主秘劉得堅表示，已經得知訊息，並要求</a:t>
                      </a:r>
                      <a:r>
                        <a:rPr lang="en-US" altLang="zh-TW" sz="1400" b="0" i="0" kern="1200" dirty="0" smtClean="0">
                          <a:solidFill>
                            <a:schemeClr val="dk1"/>
                          </a:solidFill>
                          <a:effectLst/>
                          <a:latin typeface="+mn-lt"/>
                          <a:ea typeface="+mn-ea"/>
                          <a:cs typeface="+mn-cs"/>
                        </a:rPr>
                        <a:t>BOT</a:t>
                      </a:r>
                      <a:r>
                        <a:rPr lang="zh-TW" altLang="en-US" sz="1400" b="0" i="0" kern="1200" dirty="0" smtClean="0">
                          <a:solidFill>
                            <a:schemeClr val="dk1"/>
                          </a:solidFill>
                          <a:effectLst/>
                          <a:latin typeface="+mn-lt"/>
                          <a:ea typeface="+mn-ea"/>
                          <a:cs typeface="+mn-cs"/>
                        </a:rPr>
                        <a:t>業者台北文創公司盡快全面檢測建物安全，並採取必要措施；而台北文創公司今日下午召開記者會指出，大樓在</a:t>
                      </a:r>
                      <a:r>
                        <a:rPr lang="en-US" altLang="zh-TW" sz="1400" b="0" i="0" kern="1200" dirty="0" smtClean="0">
                          <a:solidFill>
                            <a:schemeClr val="dk1"/>
                          </a:solidFill>
                          <a:effectLst/>
                          <a:latin typeface="+mn-lt"/>
                          <a:ea typeface="+mn-ea"/>
                          <a:cs typeface="+mn-cs"/>
                        </a:rPr>
                        <a:t>2012</a:t>
                      </a:r>
                      <a:r>
                        <a:rPr lang="zh-TW" altLang="en-US" sz="1400" b="0" i="0" kern="1200" dirty="0" smtClean="0">
                          <a:solidFill>
                            <a:schemeClr val="dk1"/>
                          </a:solidFill>
                          <a:effectLst/>
                          <a:latin typeface="+mn-lt"/>
                          <a:ea typeface="+mn-ea"/>
                          <a:cs typeface="+mn-cs"/>
                        </a:rPr>
                        <a:t>年興建時，已發現清水混凝土外牆有微小突起，經確認後是誤用上游砂石場提供的「爐渣砂」，團隊立即停用有問題的混凝土，並經過日本專家協助補強和確認，結構「安全無虞」。</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台北文創表示，大樓依造最高標準建造，並沒有逃避和隱瞞，目前仍作探討和修補。而媒體詢問是否有其他富邦建物摻有類似材料？台北文創表示，僅有此棟大樓，事後都沒有類似狀況發生。</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不是用來取代水泥的爐石粉喔</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是取代骨材的爐渣</a:t>
                      </a:r>
                      <a:br>
                        <a:rPr lang="zh-TW" altLang="en-US" sz="1400" b="0" i="0" kern="1200" dirty="0" smtClean="0">
                          <a:solidFill>
                            <a:schemeClr val="dk1"/>
                          </a:solidFill>
                          <a:effectLst/>
                          <a:latin typeface="+mn-lt"/>
                          <a:ea typeface="+mn-ea"/>
                          <a:cs typeface="+mn-cs"/>
                        </a:rPr>
                      </a:br>
                      <a:r>
                        <a:rPr lang="zh-TW" altLang="en-US" sz="1400" b="0" i="0" kern="1200" dirty="0" smtClean="0">
                          <a:solidFill>
                            <a:schemeClr val="dk1"/>
                          </a:solidFill>
                          <a:effectLst/>
                          <a:latin typeface="+mn-lt"/>
                          <a:ea typeface="+mn-ea"/>
                          <a:cs typeface="+mn-cs"/>
                        </a:rPr>
                        <a:t>聽說業界學長說不少建案用了這種爐渣（還原渣</a:t>
                      </a:r>
                      <a:r>
                        <a:rPr lang="en-US" altLang="zh-TW" sz="1400" b="0" i="0" kern="1200" dirty="0" smtClean="0">
                          <a:solidFill>
                            <a:schemeClr val="dk1"/>
                          </a:solidFill>
                          <a:effectLst/>
                          <a:latin typeface="+mn-lt"/>
                          <a:ea typeface="+mn-ea"/>
                          <a:cs typeface="+mn-cs"/>
                        </a:rPr>
                        <a:t>),</a:t>
                      </a:r>
                      <a:r>
                        <a:rPr lang="zh-TW" altLang="en-US" sz="1400" b="0" i="0" kern="1200" dirty="0" smtClean="0">
                          <a:solidFill>
                            <a:schemeClr val="dk1"/>
                          </a:solidFill>
                          <a:effectLst/>
                          <a:latin typeface="+mn-lt"/>
                          <a:ea typeface="+mn-ea"/>
                          <a:cs typeface="+mn-cs"/>
                        </a:rPr>
                        <a:t>會讓混凝土長青春痘</a:t>
                      </a:r>
                      <a:r>
                        <a:rPr lang="en-US" altLang="zh-TW" sz="1400" b="0" i="0" kern="1200" dirty="0" smtClean="0">
                          <a:solidFill>
                            <a:schemeClr val="dk1"/>
                          </a:solidFill>
                          <a:effectLst/>
                          <a:latin typeface="+mn-lt"/>
                          <a:ea typeface="+mn-ea"/>
                          <a:cs typeface="+mn-cs"/>
                        </a:rPr>
                        <a:t>,</a:t>
                      </a:r>
                      <a:r>
                        <a:rPr lang="zh-TW" altLang="en-US" sz="1400" b="0" i="0" kern="1200" dirty="0" smtClean="0">
                          <a:solidFill>
                            <a:schemeClr val="dk1"/>
                          </a:solidFill>
                          <a:effectLst/>
                          <a:latin typeface="+mn-lt"/>
                          <a:ea typeface="+mn-ea"/>
                          <a:cs typeface="+mn-cs"/>
                        </a:rPr>
                        <a:t>目前只能表面處理</a:t>
                      </a:r>
                      <a:br>
                        <a:rPr lang="zh-TW" altLang="en-US" sz="1400" b="0" i="0" kern="1200" dirty="0" smtClean="0">
                          <a:solidFill>
                            <a:schemeClr val="dk1"/>
                          </a:solidFill>
                          <a:effectLst/>
                          <a:latin typeface="+mn-lt"/>
                          <a:ea typeface="+mn-ea"/>
                          <a:cs typeface="+mn-cs"/>
                        </a:rPr>
                      </a:br>
                      <a:endParaRPr lang="zh-TW" altLang="en-US" sz="1400" b="0" i="0" kern="1200" dirty="0">
                        <a:solidFill>
                          <a:schemeClr val="dk1"/>
                        </a:solidFill>
                        <a:effectLst/>
                        <a:latin typeface="+mn-lt"/>
                        <a:ea typeface="+mn-ea"/>
                        <a:cs typeface="+mn-cs"/>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58297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2276872"/>
            <a:ext cx="9144000" cy="1224136"/>
          </a:xfrm>
        </p:spPr>
        <p:txBody>
          <a:bodyPr/>
          <a:lstStyle/>
          <a:p>
            <a:pPr marL="342900" indent="-342900" algn="ctr">
              <a:lnSpc>
                <a:spcPct val="150000"/>
              </a:lnSpc>
            </a:pPr>
            <a:r>
              <a:rPr lang="zh-TW" altLang="en-US" sz="4400" kern="1200" dirty="0">
                <a:solidFill>
                  <a:srgbClr val="0000FF"/>
                </a:solidFill>
              </a:rPr>
              <a:t>法令</a:t>
            </a:r>
            <a:r>
              <a:rPr lang="en-US" altLang="zh-TW" sz="4400" kern="1200" dirty="0">
                <a:solidFill>
                  <a:srgbClr val="0000FF"/>
                </a:solidFill>
              </a:rPr>
              <a:t>/</a:t>
            </a:r>
            <a:r>
              <a:rPr lang="zh-TW" altLang="en-US" sz="4400" kern="1200" dirty="0">
                <a:solidFill>
                  <a:srgbClr val="0000FF"/>
                </a:solidFill>
              </a:rPr>
              <a:t>合約觀點</a:t>
            </a:r>
            <a:endParaRPr lang="en-US" altLang="zh-TW" sz="4400" kern="1200" dirty="0">
              <a:solidFill>
                <a:srgbClr val="0000FF"/>
              </a:solidFill>
            </a:endParaRPr>
          </a:p>
        </p:txBody>
      </p:sp>
      <p:sp>
        <p:nvSpPr>
          <p:cNvPr id="5122"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Wingdings" pitchFamily="2" charset="2"/>
              <a:buChar char="l"/>
              <a:defRPr kumimoji="1" sz="3200">
                <a:solidFill>
                  <a:schemeClr val="tx1"/>
                </a:solidFill>
                <a:latin typeface="Times New Roman" pitchFamily="18" charset="0"/>
                <a:ea typeface="標楷體" pitchFamily="65" charset="-120"/>
              </a:defRPr>
            </a:lvl1pPr>
            <a:lvl2pPr marL="742950" indent="-285750" eaLnBrk="0" hangingPunct="0">
              <a:spcBef>
                <a:spcPct val="20000"/>
              </a:spcBef>
              <a:buClr>
                <a:schemeClr val="accent1"/>
              </a:buClr>
              <a:buFont typeface="Wingdings" pitchFamily="2" charset="2"/>
              <a:buChar char="¡"/>
              <a:defRPr kumimoji="1" sz="2700">
                <a:solidFill>
                  <a:schemeClr val="tx1"/>
                </a:solidFill>
                <a:latin typeface="Times New Roman" pitchFamily="18" charset="0"/>
                <a:ea typeface="標楷體" pitchFamily="65" charset="-120"/>
              </a:defRPr>
            </a:lvl2pPr>
            <a:lvl3pPr marL="1143000" indent="-228600" eaLnBrk="0" hangingPunct="0">
              <a:spcBef>
                <a:spcPct val="20000"/>
              </a:spcBef>
              <a:buClr>
                <a:schemeClr val="accent1"/>
              </a:buClr>
              <a:buFont typeface="Wingdings" pitchFamily="2" charset="2"/>
              <a:buChar char="l"/>
              <a:defRPr kumimoji="1" sz="2300">
                <a:solidFill>
                  <a:schemeClr val="tx1"/>
                </a:solidFill>
                <a:latin typeface="Times New Roman" pitchFamily="18" charset="0"/>
                <a:ea typeface="標楷體" pitchFamily="65" charset="-120"/>
              </a:defRPr>
            </a:lvl3pPr>
            <a:lvl4pPr marL="1600200" indent="-228600" eaLnBrk="0" hangingPunct="0">
              <a:spcBef>
                <a:spcPct val="20000"/>
              </a:spcBef>
              <a:buClr>
                <a:schemeClr val="accent1"/>
              </a:buClr>
              <a:buChar char="•"/>
              <a:defRPr kumimoji="1" sz="2000">
                <a:solidFill>
                  <a:schemeClr val="tx1"/>
                </a:solidFill>
                <a:latin typeface="Times New Roman" pitchFamily="18" charset="0"/>
                <a:ea typeface="標楷體" pitchFamily="65" charset="-120"/>
              </a:defRPr>
            </a:lvl4pPr>
            <a:lvl5pPr marL="2057400" indent="-228600" eaLnBrk="0" hangingPunct="0">
              <a:spcBef>
                <a:spcPct val="20000"/>
              </a:spcBef>
              <a:buClr>
                <a:schemeClr val="accent1"/>
              </a:buClr>
              <a:buFont typeface="Wingdings" pitchFamily="2" charset="2"/>
              <a:buChar char=""/>
              <a:defRPr kumimoji="1" sz="2000">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Times New Roman" pitchFamily="18" charset="0"/>
                <a:ea typeface="標楷體" pitchFamily="65" charset="-120"/>
              </a:defRPr>
            </a:lvl9pPr>
          </a:lstStyle>
          <a:p>
            <a:pPr eaLnBrk="1" hangingPunct="1">
              <a:spcBef>
                <a:spcPct val="0"/>
              </a:spcBef>
              <a:buClrTx/>
              <a:buFontTx/>
              <a:buNone/>
            </a:pPr>
            <a:fld id="{B1437B75-63D1-4DFC-9223-500E469794BE}" type="slidenum">
              <a:rPr kumimoji="0" lang="en-US" altLang="zh-TW" sz="1200" smtClean="0">
                <a:solidFill>
                  <a:srgbClr val="0000FF"/>
                </a:solidFill>
              </a:rPr>
              <a:pPr eaLnBrk="1" hangingPunct="1">
                <a:spcBef>
                  <a:spcPct val="0"/>
                </a:spcBef>
                <a:buClrTx/>
                <a:buFontTx/>
                <a:buNone/>
              </a:pPr>
              <a:t>6</a:t>
            </a:fld>
            <a:endParaRPr kumimoji="0" lang="en-US" altLang="zh-TW" sz="1200" smtClean="0">
              <a:solidFill>
                <a:srgbClr val="0000FF"/>
              </a:solidFill>
            </a:endParaRPr>
          </a:p>
        </p:txBody>
      </p:sp>
    </p:spTree>
    <p:extLst>
      <p:ext uri="{BB962C8B-B14F-4D97-AF65-F5344CB8AC3E}">
        <p14:creationId xmlns:p14="http://schemas.microsoft.com/office/powerpoint/2010/main" val="302939081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512" y="188640"/>
            <a:ext cx="8640960" cy="936104"/>
          </a:xfrm>
        </p:spPr>
        <p:txBody>
          <a:bodyPr/>
          <a:lstStyle/>
          <a:p>
            <a:r>
              <a:rPr lang="zh-TW" altLang="zh-TW" sz="3200" b="1" dirty="0" smtClean="0">
                <a:solidFill>
                  <a:srgbClr val="0000F2"/>
                </a:solidFill>
              </a:rPr>
              <a:t>政府採購法</a:t>
            </a:r>
            <a:r>
              <a:rPr lang="zh-TW" altLang="zh-TW" sz="3200" b="1" dirty="0">
                <a:solidFill>
                  <a:srgbClr val="0000F2"/>
                </a:solidFill>
              </a:rPr>
              <a:t>相關法令</a:t>
            </a:r>
            <a:r>
              <a:rPr lang="zh-TW" altLang="zh-TW" sz="3200" b="1" dirty="0" smtClean="0">
                <a:solidFill>
                  <a:srgbClr val="0000F2"/>
                </a:solidFill>
              </a:rPr>
              <a:t>規定</a:t>
            </a:r>
            <a:r>
              <a:rPr lang="zh-TW" altLang="en-US" sz="3400" dirty="0" smtClean="0"/>
              <a:t/>
            </a:r>
            <a:br>
              <a:rPr lang="zh-TW" altLang="en-US" sz="3400" dirty="0" smtClean="0"/>
            </a:br>
            <a:r>
              <a:rPr lang="zh-TW" altLang="zh-TW" sz="2800" dirty="0" smtClean="0">
                <a:solidFill>
                  <a:srgbClr val="FF0000"/>
                </a:solidFill>
              </a:rPr>
              <a:t>採購</a:t>
            </a:r>
            <a:r>
              <a:rPr lang="zh-TW" altLang="zh-TW" sz="2800" dirty="0">
                <a:solidFill>
                  <a:srgbClr val="FF0000"/>
                </a:solidFill>
              </a:rPr>
              <a:t>法</a:t>
            </a:r>
            <a:r>
              <a:rPr lang="zh-TW" altLang="zh-TW" sz="2800" dirty="0" smtClean="0">
                <a:solidFill>
                  <a:srgbClr val="FF0000"/>
                </a:solidFill>
              </a:rPr>
              <a:t>第</a:t>
            </a:r>
            <a:r>
              <a:rPr lang="zh-TW" altLang="en-US" sz="2800" dirty="0">
                <a:solidFill>
                  <a:srgbClr val="FF0000"/>
                </a:solidFill>
              </a:rPr>
              <a:t>七十一</a:t>
            </a:r>
            <a:r>
              <a:rPr lang="zh-TW" altLang="zh-TW" sz="2800" dirty="0" smtClean="0">
                <a:solidFill>
                  <a:srgbClr val="FF0000"/>
                </a:solidFill>
              </a:rPr>
              <a:t>條</a:t>
            </a:r>
            <a:endParaRPr lang="en-US" altLang="zh-TW" sz="2800" dirty="0">
              <a:solidFill>
                <a:srgbClr val="FF0000"/>
              </a:solidFill>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536359791"/>
              </p:ext>
            </p:extLst>
          </p:nvPr>
        </p:nvGraphicFramePr>
        <p:xfrm>
          <a:off x="251519" y="1404705"/>
          <a:ext cx="8565866" cy="5185748"/>
        </p:xfrm>
        <a:graphic>
          <a:graphicData uri="http://schemas.openxmlformats.org/drawingml/2006/table">
            <a:tbl>
              <a:tblPr firstRow="1" firstCol="1" bandRow="1"/>
              <a:tblGrid>
                <a:gridCol w="720081"/>
                <a:gridCol w="1368152"/>
                <a:gridCol w="864096"/>
                <a:gridCol w="3960440"/>
                <a:gridCol w="720080"/>
                <a:gridCol w="933017"/>
              </a:tblGrid>
              <a:tr h="552788">
                <a:tc gridSpan="2">
                  <a:txBody>
                    <a:bodyPr/>
                    <a:lstStyle/>
                    <a:p>
                      <a:pPr marL="0" indent="0" algn="ctr">
                        <a:lnSpc>
                          <a:spcPct val="100000"/>
                        </a:lnSpc>
                        <a:spcAft>
                          <a:spcPts val="0"/>
                        </a:spcAft>
                      </a:pPr>
                      <a:r>
                        <a:rPr lang="zh-TW" sz="1400" b="1" kern="100" dirty="0">
                          <a:solidFill>
                            <a:srgbClr val="000000"/>
                          </a:solidFill>
                          <a:effectLst/>
                          <a:latin typeface="Times New Roman"/>
                          <a:ea typeface="標楷體"/>
                        </a:rPr>
                        <a:t>政府採購法</a:t>
                      </a:r>
                      <a:r>
                        <a:rPr lang="zh-TW" sz="1400" b="1" kern="100" dirty="0" smtClean="0">
                          <a:solidFill>
                            <a:srgbClr val="000000"/>
                          </a:solidFill>
                          <a:effectLst/>
                          <a:latin typeface="Times New Roman"/>
                          <a:ea typeface="標楷體"/>
                        </a:rPr>
                        <a:t>本文</a:t>
                      </a:r>
                      <a:endParaRPr lang="zh-TW" sz="1400" kern="100" dirty="0">
                        <a:effectLst/>
                        <a:latin typeface="Times New Roman"/>
                        <a:ea typeface="標楷體"/>
                      </a:endParaRPr>
                    </a:p>
                  </a:txBody>
                  <a:tcPr marL="57703" marR="5770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marL="0" indent="0" algn="ctr">
                        <a:lnSpc>
                          <a:spcPct val="100000"/>
                        </a:lnSpc>
                        <a:spcAft>
                          <a:spcPts val="0"/>
                        </a:spcAft>
                      </a:pPr>
                      <a:r>
                        <a:rPr lang="zh-TW" sz="1400" b="1" kern="100" dirty="0">
                          <a:solidFill>
                            <a:srgbClr val="000000"/>
                          </a:solidFill>
                          <a:effectLst/>
                          <a:latin typeface="Times New Roman"/>
                          <a:ea typeface="標楷體"/>
                        </a:rPr>
                        <a:t>政府採購法施行</a:t>
                      </a:r>
                      <a:r>
                        <a:rPr lang="zh-TW" sz="1400" b="1" kern="100" dirty="0" smtClean="0">
                          <a:solidFill>
                            <a:srgbClr val="000000"/>
                          </a:solidFill>
                          <a:effectLst/>
                          <a:latin typeface="Times New Roman"/>
                          <a:ea typeface="標楷體"/>
                        </a:rPr>
                        <a:t>細則</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marL="0" indent="0" algn="ctr">
                        <a:lnSpc>
                          <a:spcPct val="100000"/>
                        </a:lnSpc>
                        <a:spcAft>
                          <a:spcPts val="0"/>
                        </a:spcAft>
                      </a:pPr>
                      <a:r>
                        <a:rPr lang="zh-TW" sz="1400" b="1" kern="100" dirty="0">
                          <a:solidFill>
                            <a:srgbClr val="000000"/>
                          </a:solidFill>
                          <a:effectLst/>
                          <a:latin typeface="Times New Roman"/>
                          <a:ea typeface="標楷體"/>
                        </a:rPr>
                        <a:t>子法</a:t>
                      </a:r>
                      <a:endParaRPr lang="zh-TW" sz="1400" kern="100" dirty="0">
                        <a:effectLst/>
                        <a:latin typeface="Times New Roman"/>
                        <a:ea typeface="標楷體"/>
                      </a:endParaRPr>
                    </a:p>
                    <a:p>
                      <a:pPr marL="0" indent="0" algn="ctr">
                        <a:lnSpc>
                          <a:spcPct val="100000"/>
                        </a:lnSpc>
                        <a:spcAft>
                          <a:spcPts val="0"/>
                        </a:spcAft>
                      </a:pPr>
                      <a:r>
                        <a:rPr lang="en-US" sz="1400" b="1" kern="100" dirty="0">
                          <a:solidFill>
                            <a:srgbClr val="000000"/>
                          </a:solidFill>
                          <a:effectLst/>
                          <a:latin typeface="Times New Roman"/>
                          <a:ea typeface="標楷體"/>
                        </a:rPr>
                        <a:t>(</a:t>
                      </a:r>
                      <a:r>
                        <a:rPr lang="zh-TW" sz="1400" b="1" kern="100" dirty="0">
                          <a:solidFill>
                            <a:srgbClr val="000000"/>
                          </a:solidFill>
                          <a:effectLst/>
                          <a:latin typeface="Times New Roman"/>
                          <a:ea typeface="標楷體"/>
                        </a:rPr>
                        <a:t>名稱</a:t>
                      </a:r>
                      <a:r>
                        <a:rPr lang="en-US" sz="1400" b="1" kern="100" dirty="0">
                          <a:solidFill>
                            <a:srgbClr val="000000"/>
                          </a:solidFill>
                          <a:effectLst/>
                          <a:latin typeface="Times New Roman"/>
                          <a:ea typeface="標楷體"/>
                        </a:rPr>
                        <a:t>)</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zh-TW" sz="1400" b="1" kern="100" dirty="0">
                          <a:solidFill>
                            <a:srgbClr val="000000"/>
                          </a:solidFill>
                          <a:effectLst/>
                          <a:latin typeface="Times New Roman"/>
                          <a:ea typeface="標楷體"/>
                        </a:rPr>
                        <a:t>相關規定</a:t>
                      </a:r>
                      <a:endParaRPr lang="zh-TW" sz="1400" kern="100" dirty="0">
                        <a:effectLst/>
                        <a:latin typeface="Times New Roman"/>
                        <a:ea typeface="標楷體"/>
                      </a:endParaRPr>
                    </a:p>
                    <a:p>
                      <a:pPr marL="0" indent="0" algn="ctr">
                        <a:lnSpc>
                          <a:spcPct val="100000"/>
                        </a:lnSpc>
                        <a:spcAft>
                          <a:spcPts val="0"/>
                        </a:spcAft>
                      </a:pPr>
                      <a:r>
                        <a:rPr lang="en-US" sz="1400" b="1" kern="100" dirty="0">
                          <a:solidFill>
                            <a:srgbClr val="000000"/>
                          </a:solidFill>
                          <a:effectLst/>
                          <a:latin typeface="Times New Roman"/>
                          <a:ea typeface="標楷體"/>
                        </a:rPr>
                        <a:t>(</a:t>
                      </a:r>
                      <a:r>
                        <a:rPr lang="zh-TW" sz="1400" b="1" kern="100" dirty="0">
                          <a:solidFill>
                            <a:srgbClr val="000000"/>
                          </a:solidFill>
                          <a:effectLst/>
                          <a:latin typeface="Times New Roman"/>
                          <a:ea typeface="標楷體"/>
                        </a:rPr>
                        <a:t>名稱</a:t>
                      </a:r>
                      <a:r>
                        <a:rPr lang="en-US" sz="1400" b="1" kern="100" dirty="0">
                          <a:solidFill>
                            <a:srgbClr val="000000"/>
                          </a:solidFill>
                          <a:effectLst/>
                          <a:latin typeface="Times New Roman"/>
                          <a:ea typeface="標楷體"/>
                        </a:rPr>
                        <a:t>)</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153">
                <a:tc rowSpan="3">
                  <a:txBody>
                    <a:bodyPr/>
                    <a:lstStyle/>
                    <a:p>
                      <a:pPr marL="0" indent="0" algn="l" defTabSz="914400" rtl="0" eaLnBrk="1" latinLnBrk="0" hangingPunct="1">
                        <a:lnSpc>
                          <a:spcPct val="100000"/>
                        </a:lnSpc>
                        <a:spcAft>
                          <a:spcPts val="0"/>
                        </a:spcAft>
                      </a:pPr>
                      <a:r>
                        <a:rPr lang="zh-TW" sz="1400" kern="100" dirty="0" smtClean="0">
                          <a:solidFill>
                            <a:srgbClr val="000000"/>
                          </a:solidFill>
                          <a:effectLst/>
                          <a:latin typeface="Times New Roman"/>
                          <a:ea typeface="標楷體"/>
                          <a:cs typeface="+mn-cs"/>
                        </a:rPr>
                        <a:t>第</a:t>
                      </a:r>
                      <a:r>
                        <a:rPr lang="zh-TW" altLang="en-US" sz="1400" kern="100" dirty="0" smtClean="0">
                          <a:solidFill>
                            <a:srgbClr val="000000"/>
                          </a:solidFill>
                          <a:effectLst/>
                          <a:latin typeface="Times New Roman"/>
                          <a:ea typeface="標楷體"/>
                          <a:cs typeface="+mn-cs"/>
                        </a:rPr>
                        <a:t>七十一</a:t>
                      </a:r>
                      <a:r>
                        <a:rPr lang="zh-TW" sz="1400" kern="100" dirty="0" smtClean="0">
                          <a:solidFill>
                            <a:srgbClr val="000000"/>
                          </a:solidFill>
                          <a:effectLst/>
                          <a:latin typeface="Times New Roman"/>
                          <a:ea typeface="標楷體"/>
                          <a:cs typeface="+mn-cs"/>
                        </a:rPr>
                        <a:t>條</a:t>
                      </a:r>
                      <a:endParaRPr lang="zh-TW" sz="1400" kern="100" dirty="0">
                        <a:solidFill>
                          <a:srgbClr val="000000"/>
                        </a:solidFill>
                        <a:effectLst/>
                        <a:latin typeface="Times New Roman"/>
                        <a:ea typeface="標楷體"/>
                        <a:cs typeface="+mn-cs"/>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indent="252000" algn="l" defTabSz="914400" rtl="0" eaLnBrk="1" latinLnBrk="0" hangingPunct="1">
                        <a:lnSpc>
                          <a:spcPct val="100000"/>
                        </a:lnSpc>
                        <a:spcAft>
                          <a:spcPts val="0"/>
                        </a:spcAft>
                      </a:pPr>
                      <a:r>
                        <a:rPr lang="zh-TW" sz="1200" kern="100" dirty="0">
                          <a:effectLst/>
                          <a:latin typeface="Times New Roman"/>
                          <a:ea typeface="標楷體"/>
                        </a:rPr>
                        <a:t>機關辦理工程、</a:t>
                      </a:r>
                      <a:r>
                        <a:rPr lang="zh-TW" sz="1400" kern="1200" dirty="0">
                          <a:solidFill>
                            <a:schemeClr val="tx1"/>
                          </a:solidFill>
                          <a:effectLst/>
                          <a:latin typeface="+mn-lt"/>
                          <a:ea typeface="+mn-ea"/>
                          <a:cs typeface="+mn-cs"/>
                        </a:rPr>
                        <a:t>財物採購，應限期辦理驗收，並得辦理部分驗收。</a:t>
                      </a:r>
                    </a:p>
                    <a:p>
                      <a:pPr marL="0" indent="252000" algn="l" defTabSz="914400" rtl="0" eaLnBrk="1" latinLnBrk="0" hangingPunct="1">
                        <a:lnSpc>
                          <a:spcPct val="100000"/>
                        </a:lnSpc>
                        <a:spcAft>
                          <a:spcPts val="0"/>
                        </a:spcAft>
                      </a:pPr>
                      <a:r>
                        <a:rPr lang="zh-TW" sz="1400" kern="1200" dirty="0">
                          <a:solidFill>
                            <a:schemeClr val="tx1"/>
                          </a:solidFill>
                          <a:effectLst/>
                          <a:latin typeface="+mn-lt"/>
                          <a:ea typeface="+mn-ea"/>
                          <a:cs typeface="+mn-cs"/>
                        </a:rPr>
                        <a:t>驗收時應由機關首長或其授權人員指派適當人員主驗，通知接管單位或使用單位會驗。</a:t>
                      </a:r>
                    </a:p>
                    <a:p>
                      <a:pPr marL="0" indent="252000" algn="l" defTabSz="914400" rtl="0" eaLnBrk="1" latinLnBrk="0" hangingPunct="1">
                        <a:lnSpc>
                          <a:spcPct val="100000"/>
                        </a:lnSpc>
                        <a:spcAft>
                          <a:spcPts val="0"/>
                        </a:spcAft>
                      </a:pPr>
                      <a:r>
                        <a:rPr lang="zh-TW" sz="1400" kern="1200" dirty="0">
                          <a:solidFill>
                            <a:schemeClr val="tx1"/>
                          </a:solidFill>
                          <a:effectLst/>
                          <a:latin typeface="+mn-lt"/>
                          <a:ea typeface="+mn-ea"/>
                          <a:cs typeface="+mn-cs"/>
                        </a:rPr>
                        <a:t>機關承辦採購單位之人員不得為所辦採購之主驗人或樣品及材料之檢驗人。</a:t>
                      </a:r>
                    </a:p>
                    <a:p>
                      <a:pPr marL="0" indent="252000" algn="l" defTabSz="914400" rtl="0" eaLnBrk="1" latinLnBrk="0" hangingPunct="1">
                        <a:lnSpc>
                          <a:spcPct val="100000"/>
                        </a:lnSpc>
                        <a:spcAft>
                          <a:spcPts val="0"/>
                        </a:spcAft>
                      </a:pPr>
                      <a:r>
                        <a:rPr lang="zh-TW" sz="1400" kern="1200" dirty="0">
                          <a:solidFill>
                            <a:schemeClr val="tx1"/>
                          </a:solidFill>
                          <a:effectLst/>
                          <a:latin typeface="+mn-lt"/>
                          <a:ea typeface="+mn-ea"/>
                          <a:cs typeface="+mn-cs"/>
                        </a:rPr>
                        <a:t>前三項之規定，於勞務採購準用之。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indent="0" algn="l" defTabSz="914400" rtl="0" eaLnBrk="1" latinLnBrk="0" hangingPunct="1">
                        <a:lnSpc>
                          <a:spcPct val="100000"/>
                        </a:lnSpc>
                        <a:spcAft>
                          <a:spcPts val="0"/>
                        </a:spcAft>
                      </a:pPr>
                      <a:r>
                        <a:rPr lang="zh-TW" sz="1400" kern="100" dirty="0">
                          <a:solidFill>
                            <a:srgbClr val="000000"/>
                          </a:solidFill>
                          <a:effectLst/>
                          <a:latin typeface="Times New Roman"/>
                          <a:ea typeface="標楷體"/>
                          <a:cs typeface="+mn-cs"/>
                        </a:rPr>
                        <a:t>第九十條</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機關依本法第七十一條第一項規定辦理下列工程、財物採購之驗收，得由承辦採購單位備具書面憑證採書面驗收，免辦理現場查驗：</a:t>
                      </a:r>
                    </a:p>
                    <a:p>
                      <a:pPr marL="0" lvl="0" indent="252000" algn="l" defTabSz="914400" rtl="0" eaLnBrk="1" latinLnBrk="0" hangingPunct="1">
                        <a:lnSpc>
                          <a:spcPct val="100000"/>
                        </a:lnSpc>
                        <a:spcAft>
                          <a:spcPts val="0"/>
                        </a:spcAft>
                        <a:buFont typeface="+mj-ea"/>
                        <a:buAutoNum type="ea1ChtPlain"/>
                      </a:pPr>
                      <a:r>
                        <a:rPr lang="zh-TW" sz="1200" kern="100" dirty="0">
                          <a:solidFill>
                            <a:schemeClr val="tx1"/>
                          </a:solidFill>
                          <a:effectLst/>
                          <a:latin typeface="Times New Roman"/>
                          <a:ea typeface="標楷體"/>
                          <a:cs typeface="+mn-cs"/>
                        </a:rPr>
                        <a:t>公用事業依一定費率所供應之財物。</a:t>
                      </a:r>
                    </a:p>
                    <a:p>
                      <a:pPr marL="0" lvl="0" indent="252000" algn="l" defTabSz="914400" rtl="0" eaLnBrk="1" latinLnBrk="0" hangingPunct="1">
                        <a:lnSpc>
                          <a:spcPct val="100000"/>
                        </a:lnSpc>
                        <a:spcAft>
                          <a:spcPts val="0"/>
                        </a:spcAft>
                        <a:buFont typeface="+mj-ea"/>
                        <a:buAutoNum type="ea1ChtPlain"/>
                      </a:pPr>
                      <a:r>
                        <a:rPr lang="zh-TW" sz="1200" kern="100" dirty="0">
                          <a:solidFill>
                            <a:schemeClr val="tx1"/>
                          </a:solidFill>
                          <a:effectLst/>
                          <a:latin typeface="Times New Roman"/>
                          <a:ea typeface="標楷體"/>
                          <a:cs typeface="+mn-cs"/>
                        </a:rPr>
                        <a:t>即買即用或自供應至使用之期間甚為短暫，現場查驗有困難者。</a:t>
                      </a:r>
                    </a:p>
                    <a:p>
                      <a:pPr marL="0" lvl="0" indent="252000" algn="l" defTabSz="914400" rtl="0" eaLnBrk="1" latinLnBrk="0" hangingPunct="1">
                        <a:lnSpc>
                          <a:spcPct val="100000"/>
                        </a:lnSpc>
                        <a:spcAft>
                          <a:spcPts val="0"/>
                        </a:spcAft>
                        <a:buFont typeface="+mj-ea"/>
                        <a:buAutoNum type="ea1ChtPlain"/>
                      </a:pPr>
                      <a:r>
                        <a:rPr lang="zh-TW" sz="1200" kern="100" dirty="0">
                          <a:solidFill>
                            <a:schemeClr val="tx1"/>
                          </a:solidFill>
                          <a:effectLst/>
                          <a:latin typeface="Times New Roman"/>
                          <a:ea typeface="標楷體"/>
                          <a:cs typeface="+mn-cs"/>
                        </a:rPr>
                        <a:t>小額採購。</a:t>
                      </a:r>
                    </a:p>
                    <a:p>
                      <a:pPr marL="0" lvl="0" indent="252000" algn="l" defTabSz="914400" rtl="0" eaLnBrk="1" latinLnBrk="0" hangingPunct="1">
                        <a:lnSpc>
                          <a:spcPct val="100000"/>
                        </a:lnSpc>
                        <a:spcAft>
                          <a:spcPts val="0"/>
                        </a:spcAft>
                        <a:buFont typeface="+mj-ea"/>
                        <a:buAutoNum type="ea1ChtPlain"/>
                      </a:pPr>
                      <a:r>
                        <a:rPr lang="zh-TW" sz="1200" kern="100" dirty="0">
                          <a:solidFill>
                            <a:schemeClr val="tx1"/>
                          </a:solidFill>
                          <a:effectLst/>
                          <a:latin typeface="Times New Roman"/>
                          <a:ea typeface="標楷體"/>
                          <a:cs typeface="+mn-cs"/>
                        </a:rPr>
                        <a:t>分批或部分驗收，其驗收金額不逾公告金額十分之一。</a:t>
                      </a:r>
                    </a:p>
                    <a:p>
                      <a:pPr marL="0" lvl="0" indent="252000" algn="l" defTabSz="914400" rtl="0" eaLnBrk="1" latinLnBrk="0" hangingPunct="1">
                        <a:lnSpc>
                          <a:spcPct val="100000"/>
                        </a:lnSpc>
                        <a:spcAft>
                          <a:spcPts val="0"/>
                        </a:spcAft>
                        <a:buFont typeface="+mj-ea"/>
                        <a:buAutoNum type="ea1ChtPlain"/>
                      </a:pPr>
                      <a:r>
                        <a:rPr lang="zh-TW" sz="1200" kern="100" dirty="0">
                          <a:solidFill>
                            <a:schemeClr val="tx1"/>
                          </a:solidFill>
                          <a:effectLst/>
                          <a:latin typeface="Times New Roman"/>
                          <a:ea typeface="標楷體"/>
                          <a:cs typeface="+mn-cs"/>
                        </a:rPr>
                        <a:t>經政府機關或公正第三人查驗，並有相關品質或數量之證明文書者。</a:t>
                      </a:r>
                    </a:p>
                    <a:p>
                      <a:pPr marL="0" lvl="0" indent="252000" algn="l" defTabSz="914400" rtl="0" eaLnBrk="1" latinLnBrk="0" hangingPunct="1">
                        <a:lnSpc>
                          <a:spcPct val="100000"/>
                        </a:lnSpc>
                        <a:spcAft>
                          <a:spcPts val="0"/>
                        </a:spcAft>
                        <a:buFont typeface="+mj-ea"/>
                        <a:buAutoNum type="ea1ChtPlain"/>
                      </a:pPr>
                      <a:r>
                        <a:rPr lang="zh-TW" sz="1200" kern="100" dirty="0">
                          <a:solidFill>
                            <a:schemeClr val="tx1"/>
                          </a:solidFill>
                          <a:effectLst/>
                          <a:latin typeface="Times New Roman"/>
                          <a:ea typeface="標楷體"/>
                          <a:cs typeface="+mn-cs"/>
                        </a:rPr>
                        <a:t>其他經主管機關認定者。</a:t>
                      </a:r>
                    </a:p>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前項第四款情形於各批或全部驗收完成後，應將各批或全部驗收結果彙總填具結算驗收證明書。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endParaRPr lang="zh-TW" altLang="en-US" sz="14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endParaRPr lang="zh-TW" sz="14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203">
                <a:tc vMerge="1">
                  <a:txBody>
                    <a:bodyPr/>
                    <a:lstStyle/>
                    <a:p>
                      <a:endParaRPr lang="zh-TW" altLang="en-US"/>
                    </a:p>
                  </a:txBody>
                  <a:tcPr/>
                </a:tc>
                <a:tc vMerge="1">
                  <a:txBody>
                    <a:bodyPr/>
                    <a:lstStyle/>
                    <a:p>
                      <a:pPr marL="431800" indent="304800" algn="just">
                        <a:lnSpc>
                          <a:spcPts val="2000"/>
                        </a:lnSpc>
                        <a:spcAft>
                          <a:spcPts val="0"/>
                        </a:spcAft>
                      </a:pPr>
                      <a:endParaRPr lang="zh-TW" sz="1400" kern="100" dirty="0">
                        <a:effectLst/>
                        <a:latin typeface="Times New Roman"/>
                        <a:ea typeface="標楷體"/>
                      </a:endParaRPr>
                    </a:p>
                  </a:txBody>
                  <a:tcPr marL="68580" marR="68580" marT="0" marB="0"/>
                </a:tc>
                <a:tc>
                  <a:txBody>
                    <a:bodyPr/>
                    <a:lstStyle/>
                    <a:p>
                      <a:pPr marL="0" indent="0" algn="l" defTabSz="914400" rtl="0" eaLnBrk="1" latinLnBrk="0" hangingPunct="1">
                        <a:lnSpc>
                          <a:spcPct val="100000"/>
                        </a:lnSpc>
                        <a:spcAft>
                          <a:spcPts val="0"/>
                        </a:spcAft>
                      </a:pPr>
                      <a:r>
                        <a:rPr lang="zh-TW" sz="1400" kern="100" dirty="0">
                          <a:solidFill>
                            <a:srgbClr val="000000"/>
                          </a:solidFill>
                          <a:effectLst/>
                          <a:latin typeface="Times New Roman"/>
                          <a:ea typeface="標楷體"/>
                          <a:cs typeface="+mn-cs"/>
                        </a:rPr>
                        <a:t>第九十條之一</a:t>
                      </a: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勞務驗收，得以書面或召開審查會方式辦理；其書面驗收文件或審查會紀錄，得視為驗收紀錄。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r>
              <a:tr h="1036320">
                <a:tc vMerge="1">
                  <a:txBody>
                    <a:bodyPr/>
                    <a:lstStyle/>
                    <a:p>
                      <a:endParaRPr lang="zh-TW" altLang="en-US"/>
                    </a:p>
                  </a:txBody>
                  <a:tcPr/>
                </a:tc>
                <a:tc vMerge="1">
                  <a:txBody>
                    <a:bodyPr/>
                    <a:lstStyle/>
                    <a:p>
                      <a:endParaRPr lang="zh-TW" altLang="en-US"/>
                    </a:p>
                  </a:txBody>
                  <a:tcPr/>
                </a:tc>
                <a:tc>
                  <a:txBody>
                    <a:bodyPr/>
                    <a:lstStyle/>
                    <a:p>
                      <a:pPr marL="0" indent="0" algn="l" defTabSz="914400" rtl="0" eaLnBrk="1" latinLnBrk="0" hangingPunct="1">
                        <a:lnSpc>
                          <a:spcPct val="100000"/>
                        </a:lnSpc>
                        <a:spcAft>
                          <a:spcPts val="0"/>
                        </a:spcAft>
                      </a:pPr>
                      <a:r>
                        <a:rPr lang="zh-TW" sz="1400" kern="100" dirty="0">
                          <a:solidFill>
                            <a:srgbClr val="000000"/>
                          </a:solidFill>
                          <a:effectLst/>
                          <a:latin typeface="Times New Roman"/>
                          <a:ea typeface="標楷體"/>
                          <a:cs typeface="+mn-cs"/>
                        </a:rPr>
                        <a:t>第九十二條</a:t>
                      </a: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廠商應於工程預定竣工日前或竣工當日，將竣工日期書面通知監造單位及機關。除契約另有規定者外，機關應於收到該書面通知之日起七日內會同監造單位及廠商，依據契約、圖說或貨樣核對竣工之項目及數量，確定是否竣工；廠商未依機關通知派代表參加者，仍得予確定。</a:t>
                      </a:r>
                    </a:p>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工程竣工後，除契約另有規定者外，監造單位應於竣工後七日內，將竣工圖表、工程結算明細表及契約規定之其他資料，送請機關審核。有初驗程序者，機關應於收受全部資料之日起三十日內辦理初驗，並作成初驗紀錄。</a:t>
                      </a:r>
                    </a:p>
                    <a:p>
                      <a:pPr marL="0" indent="252000" algn="l" defTabSz="914400" rtl="0" eaLnBrk="1" latinLnBrk="0" hangingPunct="1">
                        <a:lnSpc>
                          <a:spcPct val="100000"/>
                        </a:lnSpc>
                        <a:spcAft>
                          <a:spcPts val="0"/>
                        </a:spcAft>
                      </a:pPr>
                      <a:r>
                        <a:rPr lang="zh-TW" sz="1200" kern="100" dirty="0">
                          <a:solidFill>
                            <a:schemeClr val="tx1"/>
                          </a:solidFill>
                          <a:effectLst/>
                          <a:latin typeface="Times New Roman"/>
                          <a:ea typeface="標楷體"/>
                          <a:cs typeface="+mn-cs"/>
                        </a:rPr>
                        <a:t>財物或勞務採購有初驗程序者，準用前二項規定。</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r>
            </a:tbl>
          </a:graphicData>
        </a:graphic>
      </p:graphicFrame>
    </p:spTree>
    <p:extLst>
      <p:ext uri="{BB962C8B-B14F-4D97-AF65-F5344CB8AC3E}">
        <p14:creationId xmlns:p14="http://schemas.microsoft.com/office/powerpoint/2010/main" val="200019769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512" y="188640"/>
            <a:ext cx="8640960" cy="936104"/>
          </a:xfrm>
        </p:spPr>
        <p:txBody>
          <a:bodyPr/>
          <a:lstStyle/>
          <a:p>
            <a:r>
              <a:rPr lang="zh-TW" altLang="zh-TW" sz="3200" b="1" dirty="0" smtClean="0">
                <a:solidFill>
                  <a:srgbClr val="0000F2"/>
                </a:solidFill>
              </a:rPr>
              <a:t>政府採購法</a:t>
            </a:r>
            <a:r>
              <a:rPr lang="zh-TW" altLang="zh-TW" sz="3200" b="1" dirty="0">
                <a:solidFill>
                  <a:srgbClr val="0000F2"/>
                </a:solidFill>
              </a:rPr>
              <a:t>相關法令</a:t>
            </a:r>
            <a:r>
              <a:rPr lang="zh-TW" altLang="zh-TW" sz="3200" b="1" dirty="0" smtClean="0">
                <a:solidFill>
                  <a:srgbClr val="0000F2"/>
                </a:solidFill>
              </a:rPr>
              <a:t>規定</a:t>
            </a:r>
            <a:r>
              <a:rPr lang="zh-TW" altLang="en-US" sz="3400" dirty="0" smtClean="0"/>
              <a:t/>
            </a:r>
            <a:br>
              <a:rPr lang="zh-TW" altLang="en-US" sz="3400" dirty="0" smtClean="0"/>
            </a:br>
            <a:r>
              <a:rPr lang="zh-TW" altLang="zh-TW" sz="2800" dirty="0" smtClean="0">
                <a:solidFill>
                  <a:srgbClr val="FF0000"/>
                </a:solidFill>
              </a:rPr>
              <a:t>採購</a:t>
            </a:r>
            <a:r>
              <a:rPr lang="zh-TW" altLang="zh-TW" sz="2800" dirty="0">
                <a:solidFill>
                  <a:srgbClr val="FF0000"/>
                </a:solidFill>
              </a:rPr>
              <a:t>法</a:t>
            </a:r>
            <a:r>
              <a:rPr lang="zh-TW" altLang="zh-TW" sz="2800" dirty="0" smtClean="0">
                <a:solidFill>
                  <a:srgbClr val="FF0000"/>
                </a:solidFill>
              </a:rPr>
              <a:t>第</a:t>
            </a:r>
            <a:r>
              <a:rPr lang="zh-TW" altLang="en-US" sz="2800" dirty="0">
                <a:solidFill>
                  <a:srgbClr val="FF0000"/>
                </a:solidFill>
              </a:rPr>
              <a:t>七十一</a:t>
            </a:r>
            <a:r>
              <a:rPr lang="zh-TW" altLang="zh-TW" sz="2800" dirty="0" smtClean="0">
                <a:solidFill>
                  <a:srgbClr val="FF0000"/>
                </a:solidFill>
              </a:rPr>
              <a:t>條</a:t>
            </a:r>
            <a:endParaRPr lang="en-US" altLang="zh-TW" sz="2800" dirty="0">
              <a:solidFill>
                <a:srgbClr val="FF0000"/>
              </a:solidFill>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962343402"/>
              </p:ext>
            </p:extLst>
          </p:nvPr>
        </p:nvGraphicFramePr>
        <p:xfrm>
          <a:off x="251519" y="1404705"/>
          <a:ext cx="8565866" cy="5499407"/>
        </p:xfrm>
        <a:graphic>
          <a:graphicData uri="http://schemas.openxmlformats.org/drawingml/2006/table">
            <a:tbl>
              <a:tblPr firstRow="1" firstCol="1" bandRow="1"/>
              <a:tblGrid>
                <a:gridCol w="720081"/>
                <a:gridCol w="720080"/>
                <a:gridCol w="1224136"/>
                <a:gridCol w="4248472"/>
                <a:gridCol w="720080"/>
                <a:gridCol w="933017"/>
              </a:tblGrid>
              <a:tr h="552788">
                <a:tc gridSpan="2">
                  <a:txBody>
                    <a:bodyPr/>
                    <a:lstStyle/>
                    <a:p>
                      <a:pPr marL="0" indent="0" algn="ctr">
                        <a:lnSpc>
                          <a:spcPct val="100000"/>
                        </a:lnSpc>
                        <a:spcAft>
                          <a:spcPts val="0"/>
                        </a:spcAft>
                      </a:pPr>
                      <a:r>
                        <a:rPr lang="zh-TW" sz="1400" b="1" kern="100" dirty="0">
                          <a:solidFill>
                            <a:srgbClr val="000000"/>
                          </a:solidFill>
                          <a:effectLst/>
                          <a:latin typeface="Times New Roman"/>
                          <a:ea typeface="標楷體"/>
                        </a:rPr>
                        <a:t>政府採購法</a:t>
                      </a:r>
                      <a:r>
                        <a:rPr lang="zh-TW" sz="1400" b="1" kern="100" dirty="0" smtClean="0">
                          <a:solidFill>
                            <a:srgbClr val="000000"/>
                          </a:solidFill>
                          <a:effectLst/>
                          <a:latin typeface="Times New Roman"/>
                          <a:ea typeface="標楷體"/>
                        </a:rPr>
                        <a:t>本文</a:t>
                      </a:r>
                      <a:endParaRPr lang="zh-TW" sz="1400" kern="100" dirty="0">
                        <a:effectLst/>
                        <a:latin typeface="Times New Roman"/>
                        <a:ea typeface="標楷體"/>
                      </a:endParaRPr>
                    </a:p>
                  </a:txBody>
                  <a:tcPr marL="57703" marR="5770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marL="0" indent="0" algn="ctr">
                        <a:lnSpc>
                          <a:spcPct val="100000"/>
                        </a:lnSpc>
                        <a:spcAft>
                          <a:spcPts val="0"/>
                        </a:spcAft>
                      </a:pPr>
                      <a:r>
                        <a:rPr lang="zh-TW" sz="1400" b="1" kern="100" dirty="0">
                          <a:solidFill>
                            <a:srgbClr val="000000"/>
                          </a:solidFill>
                          <a:effectLst/>
                          <a:latin typeface="Times New Roman"/>
                          <a:ea typeface="標楷體"/>
                        </a:rPr>
                        <a:t>政府採購法施行</a:t>
                      </a:r>
                      <a:r>
                        <a:rPr lang="zh-TW" sz="1400" b="1" kern="100" dirty="0" smtClean="0">
                          <a:solidFill>
                            <a:srgbClr val="000000"/>
                          </a:solidFill>
                          <a:effectLst/>
                          <a:latin typeface="Times New Roman"/>
                          <a:ea typeface="標楷體"/>
                        </a:rPr>
                        <a:t>細則</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marL="0" indent="0" algn="ctr">
                        <a:lnSpc>
                          <a:spcPct val="100000"/>
                        </a:lnSpc>
                        <a:spcAft>
                          <a:spcPts val="0"/>
                        </a:spcAft>
                      </a:pPr>
                      <a:r>
                        <a:rPr lang="zh-TW" sz="1400" b="1" kern="100" dirty="0">
                          <a:solidFill>
                            <a:srgbClr val="000000"/>
                          </a:solidFill>
                          <a:effectLst/>
                          <a:latin typeface="Times New Roman"/>
                          <a:ea typeface="標楷體"/>
                        </a:rPr>
                        <a:t>子法</a:t>
                      </a:r>
                      <a:endParaRPr lang="zh-TW" sz="1400" kern="100" dirty="0">
                        <a:effectLst/>
                        <a:latin typeface="Times New Roman"/>
                        <a:ea typeface="標楷體"/>
                      </a:endParaRPr>
                    </a:p>
                    <a:p>
                      <a:pPr marL="0" indent="0" algn="ctr">
                        <a:lnSpc>
                          <a:spcPct val="100000"/>
                        </a:lnSpc>
                        <a:spcAft>
                          <a:spcPts val="0"/>
                        </a:spcAft>
                      </a:pPr>
                      <a:r>
                        <a:rPr lang="en-US" sz="1400" b="1" kern="100" dirty="0">
                          <a:solidFill>
                            <a:srgbClr val="000000"/>
                          </a:solidFill>
                          <a:effectLst/>
                          <a:latin typeface="Times New Roman"/>
                          <a:ea typeface="標楷體"/>
                        </a:rPr>
                        <a:t>(</a:t>
                      </a:r>
                      <a:r>
                        <a:rPr lang="zh-TW" sz="1400" b="1" kern="100" dirty="0">
                          <a:solidFill>
                            <a:srgbClr val="000000"/>
                          </a:solidFill>
                          <a:effectLst/>
                          <a:latin typeface="Times New Roman"/>
                          <a:ea typeface="標楷體"/>
                        </a:rPr>
                        <a:t>名稱</a:t>
                      </a:r>
                      <a:r>
                        <a:rPr lang="en-US" sz="1400" b="1" kern="100" dirty="0">
                          <a:solidFill>
                            <a:srgbClr val="000000"/>
                          </a:solidFill>
                          <a:effectLst/>
                          <a:latin typeface="Times New Roman"/>
                          <a:ea typeface="標楷體"/>
                        </a:rPr>
                        <a:t>)</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zh-TW" sz="1400" b="1" kern="100" dirty="0">
                          <a:solidFill>
                            <a:srgbClr val="000000"/>
                          </a:solidFill>
                          <a:effectLst/>
                          <a:latin typeface="Times New Roman"/>
                          <a:ea typeface="標楷體"/>
                        </a:rPr>
                        <a:t>相關規定</a:t>
                      </a:r>
                      <a:endParaRPr lang="zh-TW" sz="1400" kern="100" dirty="0">
                        <a:effectLst/>
                        <a:latin typeface="Times New Roman"/>
                        <a:ea typeface="標楷體"/>
                      </a:endParaRPr>
                    </a:p>
                    <a:p>
                      <a:pPr marL="0" indent="0" algn="ctr">
                        <a:lnSpc>
                          <a:spcPct val="100000"/>
                        </a:lnSpc>
                        <a:spcAft>
                          <a:spcPts val="0"/>
                        </a:spcAft>
                      </a:pPr>
                      <a:r>
                        <a:rPr lang="en-US" sz="1400" b="1" kern="100" dirty="0">
                          <a:solidFill>
                            <a:srgbClr val="000000"/>
                          </a:solidFill>
                          <a:effectLst/>
                          <a:latin typeface="Times New Roman"/>
                          <a:ea typeface="標楷體"/>
                        </a:rPr>
                        <a:t>(</a:t>
                      </a:r>
                      <a:r>
                        <a:rPr lang="zh-TW" sz="1400" b="1" kern="100" dirty="0">
                          <a:solidFill>
                            <a:srgbClr val="000000"/>
                          </a:solidFill>
                          <a:effectLst/>
                          <a:latin typeface="Times New Roman"/>
                          <a:ea typeface="標楷體"/>
                        </a:rPr>
                        <a:t>名稱</a:t>
                      </a:r>
                      <a:r>
                        <a:rPr lang="en-US" sz="1400" b="1" kern="100" dirty="0">
                          <a:solidFill>
                            <a:srgbClr val="000000"/>
                          </a:solidFill>
                          <a:effectLst/>
                          <a:latin typeface="Times New Roman"/>
                          <a:ea typeface="標楷體"/>
                        </a:rPr>
                        <a:t>)</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419">
                <a:tc rowSpan="3">
                  <a:txBody>
                    <a:bodyPr/>
                    <a:lstStyle/>
                    <a:p>
                      <a:endParaRPr lang="zh-TW" altLang="en-US" sz="1400" dirty="0"/>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rowSpan="3">
                  <a:txBody>
                    <a:bodyPr/>
                    <a:lstStyle/>
                    <a:p>
                      <a:endParaRPr lang="zh-TW" altLang="en-US" sz="14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indent="0" algn="l" defTabSz="914400" rtl="0" eaLnBrk="1" latinLnBrk="0" hangingPunct="1">
                        <a:lnSpc>
                          <a:spcPct val="100000"/>
                        </a:lnSpc>
                        <a:spcAft>
                          <a:spcPts val="0"/>
                        </a:spcAft>
                      </a:pPr>
                      <a:r>
                        <a:rPr lang="zh-TW" sz="1400" kern="100" dirty="0">
                          <a:solidFill>
                            <a:srgbClr val="000000"/>
                          </a:solidFill>
                          <a:effectLst/>
                          <a:latin typeface="Times New Roman"/>
                          <a:ea typeface="標楷體"/>
                          <a:cs typeface="+mn-cs"/>
                        </a:rPr>
                        <a:t>第九十三條</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400" kern="100" dirty="0">
                          <a:solidFill>
                            <a:schemeClr val="tx1"/>
                          </a:solidFill>
                          <a:effectLst/>
                          <a:latin typeface="Times New Roman"/>
                          <a:ea typeface="標楷體"/>
                          <a:cs typeface="+mn-cs"/>
                        </a:rPr>
                        <a:t>採購之驗收，有初驗程序者，初驗合格後，除契約另有規定者外，機關應於二十日內辦理驗收，並作成驗收紀錄。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endParaRPr lang="zh-TW" altLang="en-US" sz="14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endParaRPr lang="zh-TW" sz="14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203">
                <a:tc vMerge="1">
                  <a:txBody>
                    <a:bodyPr/>
                    <a:lstStyle/>
                    <a:p>
                      <a:endParaRPr lang="zh-TW" altLang="en-US" dirty="0"/>
                    </a:p>
                  </a:txBody>
                  <a:tcPr marL="68580" marR="68580" marT="0" marB="0"/>
                </a:tc>
                <a:tc vMerge="1">
                  <a:txBody>
                    <a:bodyPr/>
                    <a:lstStyle/>
                    <a:p>
                      <a:endParaRPr lang="zh-TW" altLang="en-US" dirty="0"/>
                    </a:p>
                  </a:txBody>
                  <a:tcPr marL="68580" marR="68580" marT="0" marB="0"/>
                </a:tc>
                <a:tc>
                  <a:txBody>
                    <a:bodyPr/>
                    <a:lstStyle/>
                    <a:p>
                      <a:pPr marL="0" indent="0" algn="l" defTabSz="914400" rtl="0" eaLnBrk="1" latinLnBrk="0" hangingPunct="1">
                        <a:lnSpc>
                          <a:spcPct val="100000"/>
                        </a:lnSpc>
                        <a:spcAft>
                          <a:spcPts val="0"/>
                        </a:spcAft>
                      </a:pPr>
                      <a:r>
                        <a:rPr lang="zh-TW" sz="1400" kern="100" dirty="0">
                          <a:solidFill>
                            <a:srgbClr val="000000"/>
                          </a:solidFill>
                          <a:effectLst/>
                          <a:latin typeface="Times New Roman"/>
                          <a:ea typeface="標楷體"/>
                          <a:cs typeface="+mn-cs"/>
                        </a:rPr>
                        <a:t>第九十四條</a:t>
                      </a: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400" kern="100" dirty="0">
                          <a:solidFill>
                            <a:schemeClr val="tx1"/>
                          </a:solidFill>
                          <a:effectLst/>
                          <a:latin typeface="Times New Roman"/>
                          <a:ea typeface="標楷體"/>
                          <a:cs typeface="+mn-cs"/>
                        </a:rPr>
                        <a:t>採購之驗收，無初驗程序者，除契約另有規定者外，機關應於接獲廠商通知備驗或可得驗收之程序完成後三十日內辦理驗收，並作成驗收紀錄。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r>
              <a:tr h="296024">
                <a:tc vMerge="1">
                  <a:txBody>
                    <a:bodyPr/>
                    <a:lstStyle/>
                    <a:p>
                      <a:endParaRPr lang="zh-TW" altLang="en-US" dirty="0"/>
                    </a:p>
                  </a:txBody>
                  <a:tcPr marL="68580" marR="68580" marT="0" marB="0"/>
                </a:tc>
                <a:tc vMerge="1">
                  <a:txBody>
                    <a:bodyPr/>
                    <a:lstStyle/>
                    <a:p>
                      <a:endParaRPr lang="zh-TW" altLang="en-US" dirty="0"/>
                    </a:p>
                  </a:txBody>
                  <a:tcPr marL="68580" marR="68580" marT="0" marB="0"/>
                </a:tc>
                <a:tc>
                  <a:txBody>
                    <a:bodyPr/>
                    <a:lstStyle/>
                    <a:p>
                      <a:pPr marL="0" indent="0" algn="l" defTabSz="914400" rtl="0" eaLnBrk="1" latinLnBrk="0" hangingPunct="1">
                        <a:lnSpc>
                          <a:spcPct val="100000"/>
                        </a:lnSpc>
                        <a:spcAft>
                          <a:spcPts val="0"/>
                        </a:spcAft>
                      </a:pPr>
                      <a:r>
                        <a:rPr lang="zh-TW" sz="1400" kern="100" dirty="0">
                          <a:solidFill>
                            <a:srgbClr val="000000"/>
                          </a:solidFill>
                          <a:effectLst/>
                          <a:latin typeface="Times New Roman"/>
                          <a:ea typeface="標楷體"/>
                          <a:cs typeface="+mn-cs"/>
                        </a:rPr>
                        <a:t>第九十五條</a:t>
                      </a: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400" kern="100" dirty="0">
                          <a:solidFill>
                            <a:schemeClr val="tx1"/>
                          </a:solidFill>
                          <a:effectLst/>
                          <a:latin typeface="Times New Roman"/>
                          <a:ea typeface="標楷體"/>
                          <a:cs typeface="+mn-cs"/>
                        </a:rPr>
                        <a:t>前三條所定期限，其有特殊情形必須延期者，應經機關首長或其授權人員核准。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r>
              <a:tr h="1036320">
                <a:tc gridSpan="6">
                  <a:txBody>
                    <a:bodyPr/>
                    <a:lstStyle/>
                    <a:p>
                      <a:pPr marL="0" indent="252000" algn="l" defTabSz="914400" rtl="0" eaLnBrk="1" latinLnBrk="0" hangingPunct="1">
                        <a:lnSpc>
                          <a:spcPct val="100000"/>
                        </a:lnSpc>
                        <a:spcAft>
                          <a:spcPts val="0"/>
                        </a:spcAft>
                      </a:pPr>
                      <a:r>
                        <a:rPr lang="zh-TW" altLang="en-US" sz="1400" kern="1200" dirty="0" smtClean="0">
                          <a:solidFill>
                            <a:schemeClr val="tx1"/>
                          </a:solidFill>
                          <a:effectLst/>
                          <a:latin typeface="+mn-lt"/>
                          <a:ea typeface="+mn-ea"/>
                          <a:cs typeface="+mn-cs"/>
                        </a:rPr>
                        <a:t>說明：</a:t>
                      </a:r>
                    </a:p>
                    <a:p>
                      <a:pPr marL="285750" lvl="0" indent="-285750" fontAlgn="base">
                        <a:buFont typeface="Arial" panose="020B0604020202020204" pitchFamily="34" charset="0"/>
                        <a:buChar char="•"/>
                      </a:pPr>
                      <a:r>
                        <a:rPr lang="x-none" altLang="zh-TW" sz="1400" kern="1200" dirty="0" smtClean="0">
                          <a:solidFill>
                            <a:schemeClr val="tx1"/>
                          </a:solidFill>
                          <a:effectLst/>
                          <a:latin typeface="+mn-lt"/>
                          <a:ea typeface="+mn-ea"/>
                          <a:cs typeface="+mn-cs"/>
                        </a:rPr>
                        <a:t>機關辦理工程及財物採購，應限期辦理驗收，並可視需要辦理部分驗收，以便部分先行使用。至於辦理驗收之期限，詳見本法施行細則第92條至第95條之規定。另機關所辦理之採購如有本法施行細則第90條所列之6種情形之一，得由承辦採購單位備具書面憑證採書面驗收，免辦理現場查驗。</a:t>
                      </a:r>
                      <a:endParaRPr lang="zh-TW" altLang="zh-TW" sz="1400" kern="1200" dirty="0" smtClean="0">
                        <a:solidFill>
                          <a:schemeClr val="tx1"/>
                        </a:solidFill>
                        <a:effectLst/>
                        <a:latin typeface="+mn-lt"/>
                        <a:ea typeface="+mn-ea"/>
                        <a:cs typeface="+mn-cs"/>
                      </a:endParaRPr>
                    </a:p>
                    <a:p>
                      <a:pPr marL="285750" lvl="0" indent="-285750" fontAlgn="base">
                        <a:buFont typeface="Arial" panose="020B0604020202020204" pitchFamily="34" charset="0"/>
                        <a:buChar char="•"/>
                      </a:pPr>
                      <a:r>
                        <a:rPr lang="x-none" altLang="zh-TW" sz="1400" kern="1200" dirty="0" smtClean="0">
                          <a:solidFill>
                            <a:schemeClr val="tx1"/>
                          </a:solidFill>
                          <a:effectLst/>
                          <a:latin typeface="+mn-lt"/>
                          <a:ea typeface="+mn-ea"/>
                          <a:cs typeface="+mn-cs"/>
                        </a:rPr>
                        <a:t>機關辦理驗收時，應由機關首長或其授權人員指派適當之主驗人，並通知接管單位或使用單位會驗。另主驗人宜為機關依人事法規進用之人員，如有聘請專家學者參與之需要，可聘彼等擔任協驗人員。</a:t>
                      </a:r>
                      <a:endParaRPr lang="zh-TW" altLang="zh-TW" sz="1400" kern="1200" dirty="0" smtClean="0">
                        <a:solidFill>
                          <a:schemeClr val="tx1"/>
                        </a:solidFill>
                        <a:effectLst/>
                        <a:latin typeface="+mn-lt"/>
                        <a:ea typeface="+mn-ea"/>
                        <a:cs typeface="+mn-cs"/>
                      </a:endParaRPr>
                    </a:p>
                    <a:p>
                      <a:pPr marL="285750" lvl="0" indent="-285750" fontAlgn="base">
                        <a:buFont typeface="Arial" panose="020B0604020202020204" pitchFamily="34" charset="0"/>
                        <a:buChar char="•"/>
                      </a:pPr>
                      <a:r>
                        <a:rPr lang="x-none" altLang="zh-TW" sz="1400" kern="1200" dirty="0" smtClean="0">
                          <a:solidFill>
                            <a:schemeClr val="tx1"/>
                          </a:solidFill>
                          <a:effectLst/>
                          <a:latin typeface="+mn-lt"/>
                          <a:ea typeface="+mn-ea"/>
                          <a:cs typeface="+mn-cs"/>
                        </a:rPr>
                        <a:t>機關承辦採購單位之人員不得擔任其所辦採購之主驗人或樣品及材料之檢驗人，以避免球員兼裁判之情形，影響採購作業之公平性。此外，本條文所稱「承辦採購單位之人員」，係指機關辦理該採購案件最基層之承辦人員。</a:t>
                      </a:r>
                      <a:endParaRPr lang="zh-TW" altLang="zh-TW" sz="1400" kern="1200" dirty="0" smtClean="0">
                        <a:solidFill>
                          <a:schemeClr val="tx1"/>
                        </a:solidFill>
                        <a:effectLst/>
                        <a:latin typeface="+mn-lt"/>
                        <a:ea typeface="+mn-ea"/>
                        <a:cs typeface="+mn-cs"/>
                      </a:endParaRPr>
                    </a:p>
                    <a:p>
                      <a:pPr marL="285750" lvl="0" indent="-285750" fontAlgn="base">
                        <a:buFont typeface="Arial" panose="020B0604020202020204" pitchFamily="34" charset="0"/>
                        <a:buChar char="•"/>
                      </a:pPr>
                      <a:r>
                        <a:rPr lang="x-none" altLang="zh-TW" sz="1400" kern="1200" dirty="0" smtClean="0">
                          <a:solidFill>
                            <a:schemeClr val="tx1"/>
                          </a:solidFill>
                          <a:effectLst/>
                          <a:latin typeface="+mn-lt"/>
                          <a:ea typeface="+mn-ea"/>
                          <a:cs typeface="+mn-cs"/>
                        </a:rPr>
                        <a:t>勞務採購之驗收可彈性處理，採書面審查或召開審查會方式。以研究發展之採購案為例，機關得於招標文件中規定，以期中或期末報告為查驗項目，經簡報會議審核通過後即視同驗收通過。</a:t>
                      </a:r>
                      <a:endParaRPr lang="zh-TW" altLang="zh-TW" sz="1400" kern="1200" dirty="0" smtClean="0">
                        <a:solidFill>
                          <a:schemeClr val="tx1"/>
                        </a:solidFill>
                        <a:effectLst/>
                        <a:latin typeface="+mn-lt"/>
                        <a:ea typeface="+mn-ea"/>
                        <a:cs typeface="+mn-cs"/>
                      </a:endParaRPr>
                    </a:p>
                    <a:p>
                      <a:pPr marL="285750" lvl="0" indent="-285750" fontAlgn="base">
                        <a:buFont typeface="Arial" panose="020B0604020202020204" pitchFamily="34" charset="0"/>
                        <a:buChar char="•"/>
                      </a:pPr>
                      <a:r>
                        <a:rPr lang="x-none" altLang="zh-TW" sz="1400" kern="1200" dirty="0" smtClean="0">
                          <a:solidFill>
                            <a:schemeClr val="tx1"/>
                          </a:solidFill>
                          <a:effectLst/>
                          <a:latin typeface="+mn-lt"/>
                          <a:ea typeface="+mn-ea"/>
                          <a:cs typeface="+mn-cs"/>
                        </a:rPr>
                        <a:t>依據(八八)工程企字第八八一九六三五號函：機關於廠商履約施工中所辦理之估驗程序，非屬驗收，亦不適用政府採購法所定監辦之規定，主(會)計單位無需派員監辦。</a:t>
                      </a:r>
                      <a:endParaRPr lang="zh-TW" altLang="zh-TW" sz="1400" kern="1200" dirty="0" smtClean="0">
                        <a:solidFill>
                          <a:schemeClr val="tx1"/>
                        </a:solidFill>
                        <a:effectLst/>
                        <a:latin typeface="+mn-lt"/>
                        <a:ea typeface="+mn-ea"/>
                        <a:cs typeface="+mn-cs"/>
                      </a:endParaRPr>
                    </a:p>
                    <a:p>
                      <a:pPr marL="285750" indent="-285750">
                        <a:buFont typeface="Arial" panose="020B0604020202020204" pitchFamily="34" charset="0"/>
                        <a:buChar char="•"/>
                      </a:pPr>
                      <a:r>
                        <a:rPr lang="zh-TW" altLang="zh-TW" sz="1400" kern="1200" dirty="0" smtClean="0">
                          <a:solidFill>
                            <a:schemeClr val="tx1"/>
                          </a:solidFill>
                          <a:effectLst/>
                          <a:latin typeface="+mn-lt"/>
                          <a:ea typeface="+mn-ea"/>
                          <a:cs typeface="+mn-cs"/>
                        </a:rPr>
                        <a:t>依據</a:t>
                      </a:r>
                      <a:r>
                        <a:rPr lang="en-US" altLang="zh-TW" sz="1400" kern="1200" dirty="0" smtClean="0">
                          <a:solidFill>
                            <a:schemeClr val="tx1"/>
                          </a:solidFill>
                          <a:effectLst/>
                          <a:latin typeface="+mn-lt"/>
                          <a:ea typeface="+mn-ea"/>
                          <a:cs typeface="+mn-cs"/>
                        </a:rPr>
                        <a:t>(</a:t>
                      </a:r>
                      <a:r>
                        <a:rPr lang="zh-TW" altLang="zh-TW" sz="1400" kern="1200" dirty="0" smtClean="0">
                          <a:solidFill>
                            <a:schemeClr val="tx1"/>
                          </a:solidFill>
                          <a:effectLst/>
                          <a:latin typeface="+mn-lt"/>
                          <a:ea typeface="+mn-ea"/>
                          <a:cs typeface="+mn-cs"/>
                        </a:rPr>
                        <a:t>八八</a:t>
                      </a:r>
                      <a:r>
                        <a:rPr lang="en-US" altLang="zh-TW" sz="1400" kern="1200" dirty="0" smtClean="0">
                          <a:solidFill>
                            <a:schemeClr val="tx1"/>
                          </a:solidFill>
                          <a:effectLst/>
                          <a:latin typeface="+mn-lt"/>
                          <a:ea typeface="+mn-ea"/>
                          <a:cs typeface="+mn-cs"/>
                        </a:rPr>
                        <a:t>)</a:t>
                      </a:r>
                      <a:r>
                        <a:rPr lang="zh-TW" altLang="zh-TW" sz="1400" kern="1200" dirty="0" smtClean="0">
                          <a:solidFill>
                            <a:schemeClr val="tx1"/>
                          </a:solidFill>
                          <a:effectLst/>
                          <a:latin typeface="+mn-lt"/>
                          <a:ea typeface="+mn-ea"/>
                          <a:cs typeface="+mn-cs"/>
                        </a:rPr>
                        <a:t>工程企字第八八一一三六九號函：機關辦理初驗，其主持初驗人員仍適用政府採購法第七十一條第三項之規定。</a:t>
                      </a:r>
                      <a:endParaRPr lang="zh-TW" sz="1400" kern="100" dirty="0">
                        <a:solidFill>
                          <a:srgbClr val="000000"/>
                        </a:solidFill>
                        <a:effectLst/>
                        <a:latin typeface="Times New Roman"/>
                        <a:ea typeface="標楷體"/>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pPr marL="0" indent="252000" algn="l" defTabSz="914400" rtl="0" eaLnBrk="1" latinLnBrk="0" hangingPunct="1">
                        <a:lnSpc>
                          <a:spcPct val="100000"/>
                        </a:lnSpc>
                        <a:spcAft>
                          <a:spcPts val="0"/>
                        </a:spcAft>
                      </a:pPr>
                      <a:endParaRPr lang="zh-TW" sz="14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tcPr>
                </a:tc>
                <a:tc hMerge="1">
                  <a:txBody>
                    <a:bodyPr/>
                    <a:lstStyle/>
                    <a:p>
                      <a:pPr marL="0" indent="0" algn="l" defTabSz="914400" rtl="0" eaLnBrk="1" latinLnBrk="0" hangingPunct="1">
                        <a:lnSpc>
                          <a:spcPct val="100000"/>
                        </a:lnSpc>
                        <a:spcAft>
                          <a:spcPts val="0"/>
                        </a:spcAft>
                      </a:pPr>
                      <a:endParaRPr lang="zh-TW" sz="1400" kern="100" dirty="0">
                        <a:solidFill>
                          <a:srgbClr val="000000"/>
                        </a:solidFill>
                        <a:effectLst/>
                        <a:latin typeface="Times New Roman"/>
                        <a:ea typeface="標楷體"/>
                        <a:cs typeface="+mn-cs"/>
                      </a:endParaRP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252000" algn="l" defTabSz="914400" rtl="0" eaLnBrk="1" latinLnBrk="0" hangingPunct="1">
                        <a:lnSpc>
                          <a:spcPct val="100000"/>
                        </a:lnSpc>
                        <a:spcAft>
                          <a:spcPts val="0"/>
                        </a:spcAft>
                      </a:pPr>
                      <a:endParaRPr lang="zh-TW" sz="1200" kern="100" dirty="0">
                        <a:solidFill>
                          <a:schemeClr val="tx1"/>
                        </a:solidFill>
                        <a:effectLst/>
                        <a:latin typeface="Times New Roman"/>
                        <a:ea typeface="標楷體"/>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sz="14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sz="14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82500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512" y="188640"/>
            <a:ext cx="8640960" cy="936104"/>
          </a:xfrm>
        </p:spPr>
        <p:txBody>
          <a:bodyPr/>
          <a:lstStyle/>
          <a:p>
            <a:r>
              <a:rPr lang="zh-TW" altLang="zh-TW" sz="3200" b="1" dirty="0" smtClean="0">
                <a:solidFill>
                  <a:srgbClr val="0000F2"/>
                </a:solidFill>
              </a:rPr>
              <a:t>政府採購法</a:t>
            </a:r>
            <a:r>
              <a:rPr lang="zh-TW" altLang="zh-TW" sz="3200" b="1" dirty="0">
                <a:solidFill>
                  <a:srgbClr val="0000F2"/>
                </a:solidFill>
              </a:rPr>
              <a:t>相關法令</a:t>
            </a:r>
            <a:r>
              <a:rPr lang="zh-TW" altLang="zh-TW" sz="3200" b="1" dirty="0" smtClean="0">
                <a:solidFill>
                  <a:srgbClr val="0000F2"/>
                </a:solidFill>
              </a:rPr>
              <a:t>規定</a:t>
            </a:r>
            <a:r>
              <a:rPr lang="zh-TW" altLang="en-US" sz="3400" dirty="0" smtClean="0"/>
              <a:t/>
            </a:r>
            <a:br>
              <a:rPr lang="zh-TW" altLang="en-US" sz="3400" dirty="0" smtClean="0"/>
            </a:br>
            <a:r>
              <a:rPr lang="zh-TW" altLang="zh-TW" sz="2800" dirty="0" smtClean="0">
                <a:solidFill>
                  <a:srgbClr val="FF0000"/>
                </a:solidFill>
              </a:rPr>
              <a:t>採購</a:t>
            </a:r>
            <a:r>
              <a:rPr lang="zh-TW" altLang="zh-TW" sz="2800" dirty="0">
                <a:solidFill>
                  <a:srgbClr val="FF0000"/>
                </a:solidFill>
              </a:rPr>
              <a:t>法</a:t>
            </a:r>
            <a:r>
              <a:rPr lang="zh-TW" altLang="zh-TW" sz="2800" dirty="0" smtClean="0">
                <a:solidFill>
                  <a:srgbClr val="FF0000"/>
                </a:solidFill>
              </a:rPr>
              <a:t>第</a:t>
            </a:r>
            <a:r>
              <a:rPr lang="zh-TW" altLang="en-US" sz="2800" dirty="0" smtClean="0">
                <a:solidFill>
                  <a:srgbClr val="FF0000"/>
                </a:solidFill>
              </a:rPr>
              <a:t>七十二</a:t>
            </a:r>
            <a:r>
              <a:rPr lang="zh-TW" altLang="zh-TW" sz="2800" dirty="0" smtClean="0">
                <a:solidFill>
                  <a:srgbClr val="FF0000"/>
                </a:solidFill>
              </a:rPr>
              <a:t>條</a:t>
            </a:r>
            <a:endParaRPr lang="en-US" altLang="zh-TW" sz="2800" dirty="0">
              <a:solidFill>
                <a:srgbClr val="FF0000"/>
              </a:solidFill>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125971479"/>
              </p:ext>
            </p:extLst>
          </p:nvPr>
        </p:nvGraphicFramePr>
        <p:xfrm>
          <a:off x="251519" y="1271780"/>
          <a:ext cx="8565866" cy="5109548"/>
        </p:xfrm>
        <a:graphic>
          <a:graphicData uri="http://schemas.openxmlformats.org/drawingml/2006/table">
            <a:tbl>
              <a:tblPr firstRow="1" firstCol="1" bandRow="1"/>
              <a:tblGrid>
                <a:gridCol w="720081"/>
                <a:gridCol w="2304256"/>
                <a:gridCol w="864096"/>
                <a:gridCol w="3024336"/>
                <a:gridCol w="720080"/>
                <a:gridCol w="933017"/>
              </a:tblGrid>
              <a:tr h="552788">
                <a:tc gridSpan="2">
                  <a:txBody>
                    <a:bodyPr/>
                    <a:lstStyle/>
                    <a:p>
                      <a:pPr marL="0" indent="0" algn="ctr">
                        <a:lnSpc>
                          <a:spcPct val="100000"/>
                        </a:lnSpc>
                        <a:spcAft>
                          <a:spcPts val="0"/>
                        </a:spcAft>
                      </a:pPr>
                      <a:r>
                        <a:rPr lang="zh-TW" sz="1400" b="1" kern="100" dirty="0">
                          <a:solidFill>
                            <a:srgbClr val="000000"/>
                          </a:solidFill>
                          <a:effectLst/>
                          <a:latin typeface="Times New Roman"/>
                          <a:ea typeface="標楷體"/>
                        </a:rPr>
                        <a:t>政府採購法</a:t>
                      </a:r>
                      <a:r>
                        <a:rPr lang="zh-TW" sz="1400" b="1" kern="100" dirty="0" smtClean="0">
                          <a:solidFill>
                            <a:srgbClr val="000000"/>
                          </a:solidFill>
                          <a:effectLst/>
                          <a:latin typeface="Times New Roman"/>
                          <a:ea typeface="標楷體"/>
                        </a:rPr>
                        <a:t>本文</a:t>
                      </a:r>
                      <a:endParaRPr lang="zh-TW" sz="1400" kern="100" dirty="0">
                        <a:effectLst/>
                        <a:latin typeface="Times New Roman"/>
                        <a:ea typeface="標楷體"/>
                      </a:endParaRPr>
                    </a:p>
                  </a:txBody>
                  <a:tcPr marL="57703" marR="5770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marL="0" indent="0" algn="ctr">
                        <a:lnSpc>
                          <a:spcPct val="100000"/>
                        </a:lnSpc>
                        <a:spcAft>
                          <a:spcPts val="0"/>
                        </a:spcAft>
                      </a:pPr>
                      <a:r>
                        <a:rPr lang="zh-TW" sz="1400" b="1" kern="100" dirty="0">
                          <a:solidFill>
                            <a:srgbClr val="000000"/>
                          </a:solidFill>
                          <a:effectLst/>
                          <a:latin typeface="Times New Roman"/>
                          <a:ea typeface="標楷體"/>
                        </a:rPr>
                        <a:t>政府採購法施行</a:t>
                      </a:r>
                      <a:r>
                        <a:rPr lang="zh-TW" sz="1400" b="1" kern="100" dirty="0" smtClean="0">
                          <a:solidFill>
                            <a:srgbClr val="000000"/>
                          </a:solidFill>
                          <a:effectLst/>
                          <a:latin typeface="Times New Roman"/>
                          <a:ea typeface="標楷體"/>
                        </a:rPr>
                        <a:t>細則</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marL="0" indent="0" algn="ctr">
                        <a:lnSpc>
                          <a:spcPct val="100000"/>
                        </a:lnSpc>
                        <a:spcAft>
                          <a:spcPts val="0"/>
                        </a:spcAft>
                      </a:pPr>
                      <a:r>
                        <a:rPr lang="zh-TW" sz="1400" b="1" kern="100" dirty="0">
                          <a:solidFill>
                            <a:srgbClr val="000000"/>
                          </a:solidFill>
                          <a:effectLst/>
                          <a:latin typeface="Times New Roman"/>
                          <a:ea typeface="標楷體"/>
                        </a:rPr>
                        <a:t>子法</a:t>
                      </a:r>
                      <a:endParaRPr lang="zh-TW" sz="1400" kern="100" dirty="0">
                        <a:effectLst/>
                        <a:latin typeface="Times New Roman"/>
                        <a:ea typeface="標楷體"/>
                      </a:endParaRPr>
                    </a:p>
                    <a:p>
                      <a:pPr marL="0" indent="0" algn="ctr">
                        <a:lnSpc>
                          <a:spcPct val="100000"/>
                        </a:lnSpc>
                        <a:spcAft>
                          <a:spcPts val="0"/>
                        </a:spcAft>
                      </a:pPr>
                      <a:r>
                        <a:rPr lang="en-US" sz="1400" b="1" kern="100" dirty="0">
                          <a:solidFill>
                            <a:srgbClr val="000000"/>
                          </a:solidFill>
                          <a:effectLst/>
                          <a:latin typeface="Times New Roman"/>
                          <a:ea typeface="標楷體"/>
                        </a:rPr>
                        <a:t>(</a:t>
                      </a:r>
                      <a:r>
                        <a:rPr lang="zh-TW" sz="1400" b="1" kern="100" dirty="0">
                          <a:solidFill>
                            <a:srgbClr val="000000"/>
                          </a:solidFill>
                          <a:effectLst/>
                          <a:latin typeface="Times New Roman"/>
                          <a:ea typeface="標楷體"/>
                        </a:rPr>
                        <a:t>名稱</a:t>
                      </a:r>
                      <a:r>
                        <a:rPr lang="en-US" sz="1400" b="1" kern="100" dirty="0">
                          <a:solidFill>
                            <a:srgbClr val="000000"/>
                          </a:solidFill>
                          <a:effectLst/>
                          <a:latin typeface="Times New Roman"/>
                          <a:ea typeface="標楷體"/>
                        </a:rPr>
                        <a:t>)</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zh-TW" sz="1400" b="1" kern="100" dirty="0">
                          <a:solidFill>
                            <a:srgbClr val="000000"/>
                          </a:solidFill>
                          <a:effectLst/>
                          <a:latin typeface="Times New Roman"/>
                          <a:ea typeface="標楷體"/>
                        </a:rPr>
                        <a:t>相關規定</a:t>
                      </a:r>
                      <a:endParaRPr lang="zh-TW" sz="1400" kern="100" dirty="0">
                        <a:effectLst/>
                        <a:latin typeface="Times New Roman"/>
                        <a:ea typeface="標楷體"/>
                      </a:endParaRPr>
                    </a:p>
                    <a:p>
                      <a:pPr marL="0" indent="0" algn="ctr">
                        <a:lnSpc>
                          <a:spcPct val="100000"/>
                        </a:lnSpc>
                        <a:spcAft>
                          <a:spcPts val="0"/>
                        </a:spcAft>
                      </a:pPr>
                      <a:r>
                        <a:rPr lang="en-US" sz="1400" b="1" kern="100" dirty="0">
                          <a:solidFill>
                            <a:srgbClr val="000000"/>
                          </a:solidFill>
                          <a:effectLst/>
                          <a:latin typeface="Times New Roman"/>
                          <a:ea typeface="標楷體"/>
                        </a:rPr>
                        <a:t>(</a:t>
                      </a:r>
                      <a:r>
                        <a:rPr lang="zh-TW" sz="1400" b="1" kern="100" dirty="0">
                          <a:solidFill>
                            <a:srgbClr val="000000"/>
                          </a:solidFill>
                          <a:effectLst/>
                          <a:latin typeface="Times New Roman"/>
                          <a:ea typeface="標楷體"/>
                        </a:rPr>
                        <a:t>名稱</a:t>
                      </a:r>
                      <a:r>
                        <a:rPr lang="en-US" sz="1400" b="1" kern="100" dirty="0">
                          <a:solidFill>
                            <a:srgbClr val="000000"/>
                          </a:solidFill>
                          <a:effectLst/>
                          <a:latin typeface="Times New Roman"/>
                          <a:ea typeface="標楷體"/>
                        </a:rPr>
                        <a:t>)</a:t>
                      </a:r>
                      <a:endParaRPr lang="zh-TW" sz="1400" kern="100" dirty="0">
                        <a:effectLst/>
                        <a:latin typeface="Times New Roman"/>
                        <a:ea typeface="標楷體"/>
                      </a:endParaRPr>
                    </a:p>
                  </a:txBody>
                  <a:tcPr marL="57703" marR="5770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153">
                <a:tc rowSpan="2">
                  <a:txBody>
                    <a:bodyPr/>
                    <a:lstStyle/>
                    <a:p>
                      <a:pPr marL="0" indent="0" algn="l" defTabSz="914400" rtl="0" eaLnBrk="1" latinLnBrk="0" hangingPunct="1">
                        <a:lnSpc>
                          <a:spcPct val="100000"/>
                        </a:lnSpc>
                        <a:spcAft>
                          <a:spcPts val="0"/>
                        </a:spcAft>
                      </a:pPr>
                      <a:r>
                        <a:rPr lang="zh-TW" sz="1300" kern="100" dirty="0" smtClean="0">
                          <a:solidFill>
                            <a:srgbClr val="000000"/>
                          </a:solidFill>
                          <a:effectLst/>
                          <a:latin typeface="Times New Roman"/>
                          <a:ea typeface="標楷體"/>
                          <a:cs typeface="+mn-cs"/>
                        </a:rPr>
                        <a:t>第</a:t>
                      </a:r>
                      <a:r>
                        <a:rPr lang="zh-TW" altLang="en-US" sz="1300" kern="100" dirty="0" smtClean="0">
                          <a:solidFill>
                            <a:srgbClr val="000000"/>
                          </a:solidFill>
                          <a:effectLst/>
                          <a:latin typeface="Times New Roman"/>
                          <a:ea typeface="標楷體"/>
                          <a:cs typeface="+mn-cs"/>
                        </a:rPr>
                        <a:t>七十二</a:t>
                      </a:r>
                      <a:r>
                        <a:rPr lang="zh-TW" sz="1300" kern="100" dirty="0" smtClean="0">
                          <a:solidFill>
                            <a:srgbClr val="000000"/>
                          </a:solidFill>
                          <a:effectLst/>
                          <a:latin typeface="Times New Roman"/>
                          <a:ea typeface="標楷體"/>
                          <a:cs typeface="+mn-cs"/>
                        </a:rPr>
                        <a:t>條</a:t>
                      </a:r>
                      <a:endParaRPr lang="zh-TW" sz="1300" kern="100" dirty="0">
                        <a:solidFill>
                          <a:srgbClr val="000000"/>
                        </a:solidFill>
                        <a:effectLst/>
                        <a:latin typeface="Times New Roman"/>
                        <a:ea typeface="標楷體"/>
                        <a:cs typeface="+mn-cs"/>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252000" algn="l" defTabSz="914400" rtl="0" eaLnBrk="1" latinLnBrk="0" hangingPunct="1">
                        <a:lnSpc>
                          <a:spcPct val="100000"/>
                        </a:lnSpc>
                        <a:spcAft>
                          <a:spcPts val="0"/>
                        </a:spcAft>
                      </a:pPr>
                      <a:r>
                        <a:rPr lang="zh-TW" sz="1300" kern="100" dirty="0">
                          <a:solidFill>
                            <a:schemeClr val="tx1"/>
                          </a:solidFill>
                          <a:effectLst/>
                          <a:latin typeface="Times New Roman"/>
                          <a:ea typeface="標楷體"/>
                          <a:cs typeface="+mn-cs"/>
                        </a:rPr>
                        <a:t>機關辦理驗收時應製作紀錄，由參加人員會同簽認。驗收結果與契約、圖說、貨樣規定不符者，應通知廠商限期改善、拆除、重作、退貨或換貨。其驗收結果不符部分非屬重要，而其他部分能先行使用，並經機關檢討認為確有先行使用之必要者，得經機關首長或其授權人員核准，就其他部分辦理驗收並支付部分價金。</a:t>
                      </a:r>
                    </a:p>
                    <a:p>
                      <a:pPr marL="0" indent="252000" algn="l" defTabSz="914400" rtl="0" eaLnBrk="1" latinLnBrk="0" hangingPunct="1">
                        <a:lnSpc>
                          <a:spcPct val="100000"/>
                        </a:lnSpc>
                        <a:spcAft>
                          <a:spcPts val="0"/>
                        </a:spcAft>
                      </a:pPr>
                      <a:r>
                        <a:rPr lang="zh-TW" sz="1300" kern="100" dirty="0">
                          <a:solidFill>
                            <a:schemeClr val="tx1"/>
                          </a:solidFill>
                          <a:effectLst/>
                          <a:latin typeface="Times New Roman"/>
                          <a:ea typeface="標楷體"/>
                          <a:cs typeface="+mn-cs"/>
                        </a:rPr>
                        <a:t>驗收結果與規定不符，而不妨礙安全及使用需求，亦無減少通常效用或契約預定效用，經機關檢討不必拆換或拆換確有困難者，得於必要時減價收受。其在查核金額以上之採購，應先報經上級機關核准；未達查核金額之採購，應經機關首長或其授權人員核准。</a:t>
                      </a:r>
                    </a:p>
                    <a:p>
                      <a:pPr marL="0" indent="252000" algn="l" defTabSz="914400" rtl="0" eaLnBrk="1" latinLnBrk="0" hangingPunct="1">
                        <a:lnSpc>
                          <a:spcPct val="100000"/>
                        </a:lnSpc>
                        <a:spcAft>
                          <a:spcPts val="0"/>
                        </a:spcAft>
                      </a:pPr>
                      <a:r>
                        <a:rPr lang="zh-TW" sz="1300" kern="100" dirty="0">
                          <a:solidFill>
                            <a:schemeClr val="tx1"/>
                          </a:solidFill>
                          <a:effectLst/>
                          <a:latin typeface="Times New Roman"/>
                          <a:ea typeface="標楷體"/>
                          <a:cs typeface="+mn-cs"/>
                        </a:rPr>
                        <a:t>驗收人對工程、財物隱蔽部分，於必要時得拆驗或化驗。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indent="0" algn="l" defTabSz="914400" rtl="0" eaLnBrk="1" latinLnBrk="0" hangingPunct="1">
                        <a:lnSpc>
                          <a:spcPct val="100000"/>
                        </a:lnSpc>
                        <a:spcAft>
                          <a:spcPts val="0"/>
                        </a:spcAft>
                      </a:pPr>
                      <a:r>
                        <a:rPr lang="zh-TW" sz="1300" kern="100" dirty="0">
                          <a:solidFill>
                            <a:srgbClr val="000000"/>
                          </a:solidFill>
                          <a:effectLst/>
                          <a:latin typeface="Times New Roman"/>
                          <a:ea typeface="標楷體"/>
                          <a:cs typeface="+mn-cs"/>
                        </a:rPr>
                        <a:t>第九十六條</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300" kern="100" dirty="0">
                          <a:solidFill>
                            <a:schemeClr val="tx1"/>
                          </a:solidFill>
                          <a:effectLst/>
                          <a:latin typeface="Times New Roman"/>
                          <a:ea typeface="標楷體"/>
                          <a:cs typeface="+mn-cs"/>
                        </a:rPr>
                        <a:t>機關依本法第七十二條第一項規定製作驗收之紀錄，應記載下列事項，由辦理驗收人員會同簽認。有監驗人員或有廠商代表參加者，亦應會同簽認：</a:t>
                      </a:r>
                    </a:p>
                    <a:p>
                      <a:pPr marL="0" lvl="0" indent="252000" algn="l" defTabSz="914400" rtl="0" eaLnBrk="1" latinLnBrk="0" hangingPunct="1">
                        <a:lnSpc>
                          <a:spcPct val="100000"/>
                        </a:lnSpc>
                        <a:spcAft>
                          <a:spcPts val="0"/>
                        </a:spcAft>
                        <a:buFont typeface="+mj-ea"/>
                        <a:buAutoNum type="ea1ChtPlain"/>
                      </a:pPr>
                      <a:r>
                        <a:rPr lang="zh-TW" sz="1300" kern="100" dirty="0">
                          <a:solidFill>
                            <a:schemeClr val="tx1"/>
                          </a:solidFill>
                          <a:effectLst/>
                          <a:latin typeface="Times New Roman"/>
                          <a:ea typeface="標楷體"/>
                          <a:cs typeface="+mn-cs"/>
                        </a:rPr>
                        <a:t>有案號者，其案號。</a:t>
                      </a:r>
                    </a:p>
                    <a:p>
                      <a:pPr marL="0" lvl="0" indent="252000" algn="l" defTabSz="914400" rtl="0" eaLnBrk="1" latinLnBrk="0" hangingPunct="1">
                        <a:lnSpc>
                          <a:spcPct val="100000"/>
                        </a:lnSpc>
                        <a:spcAft>
                          <a:spcPts val="0"/>
                        </a:spcAft>
                        <a:buFont typeface="+mj-ea"/>
                        <a:buAutoNum type="ea1ChtPlain"/>
                      </a:pPr>
                      <a:r>
                        <a:rPr lang="zh-TW" sz="1300" kern="100" dirty="0">
                          <a:solidFill>
                            <a:schemeClr val="tx1"/>
                          </a:solidFill>
                          <a:effectLst/>
                          <a:latin typeface="Times New Roman"/>
                          <a:ea typeface="標楷體"/>
                          <a:cs typeface="+mn-cs"/>
                        </a:rPr>
                        <a:t>驗收標的之名稱及數量。</a:t>
                      </a:r>
                    </a:p>
                    <a:p>
                      <a:pPr marL="0" lvl="0" indent="252000" algn="l" defTabSz="914400" rtl="0" eaLnBrk="1" latinLnBrk="0" hangingPunct="1">
                        <a:lnSpc>
                          <a:spcPct val="100000"/>
                        </a:lnSpc>
                        <a:spcAft>
                          <a:spcPts val="0"/>
                        </a:spcAft>
                        <a:buFont typeface="+mj-ea"/>
                        <a:buAutoNum type="ea1ChtPlain"/>
                      </a:pPr>
                      <a:r>
                        <a:rPr lang="zh-TW" sz="1300" kern="100" dirty="0">
                          <a:solidFill>
                            <a:schemeClr val="tx1"/>
                          </a:solidFill>
                          <a:effectLst/>
                          <a:latin typeface="Times New Roman"/>
                          <a:ea typeface="標楷體"/>
                          <a:cs typeface="+mn-cs"/>
                        </a:rPr>
                        <a:t>廠商名稱。</a:t>
                      </a:r>
                    </a:p>
                    <a:p>
                      <a:pPr marL="0" lvl="0" indent="252000" algn="l" defTabSz="914400" rtl="0" eaLnBrk="1" latinLnBrk="0" hangingPunct="1">
                        <a:lnSpc>
                          <a:spcPct val="100000"/>
                        </a:lnSpc>
                        <a:spcAft>
                          <a:spcPts val="0"/>
                        </a:spcAft>
                        <a:buFont typeface="+mj-ea"/>
                        <a:buAutoNum type="ea1ChtPlain"/>
                      </a:pPr>
                      <a:r>
                        <a:rPr lang="zh-TW" sz="1300" kern="100" dirty="0">
                          <a:solidFill>
                            <a:schemeClr val="tx1"/>
                          </a:solidFill>
                          <a:effectLst/>
                          <a:latin typeface="Times New Roman"/>
                          <a:ea typeface="標楷體"/>
                          <a:cs typeface="+mn-cs"/>
                        </a:rPr>
                        <a:t>履約期限。</a:t>
                      </a:r>
                    </a:p>
                    <a:p>
                      <a:pPr marL="0" lvl="0" indent="252000" algn="l" defTabSz="914400" rtl="0" eaLnBrk="1" latinLnBrk="0" hangingPunct="1">
                        <a:lnSpc>
                          <a:spcPct val="100000"/>
                        </a:lnSpc>
                        <a:spcAft>
                          <a:spcPts val="0"/>
                        </a:spcAft>
                        <a:buFont typeface="+mj-ea"/>
                        <a:buAutoNum type="ea1ChtPlain"/>
                      </a:pPr>
                      <a:r>
                        <a:rPr lang="zh-TW" sz="1300" kern="100" dirty="0">
                          <a:solidFill>
                            <a:schemeClr val="tx1"/>
                          </a:solidFill>
                          <a:effectLst/>
                          <a:latin typeface="Times New Roman"/>
                          <a:ea typeface="標楷體"/>
                          <a:cs typeface="+mn-cs"/>
                        </a:rPr>
                        <a:t>完成履約日期。</a:t>
                      </a:r>
                    </a:p>
                    <a:p>
                      <a:pPr marL="0" lvl="0" indent="252000" algn="l" defTabSz="914400" rtl="0" eaLnBrk="1" latinLnBrk="0" hangingPunct="1">
                        <a:lnSpc>
                          <a:spcPct val="100000"/>
                        </a:lnSpc>
                        <a:spcAft>
                          <a:spcPts val="0"/>
                        </a:spcAft>
                        <a:buFont typeface="+mj-ea"/>
                        <a:buAutoNum type="ea1ChtPlain"/>
                      </a:pPr>
                      <a:r>
                        <a:rPr lang="zh-TW" sz="1300" kern="100" dirty="0">
                          <a:solidFill>
                            <a:schemeClr val="tx1"/>
                          </a:solidFill>
                          <a:effectLst/>
                          <a:latin typeface="Times New Roman"/>
                          <a:ea typeface="標楷體"/>
                          <a:cs typeface="+mn-cs"/>
                        </a:rPr>
                        <a:t>驗收日期。</a:t>
                      </a:r>
                    </a:p>
                    <a:p>
                      <a:pPr marL="0" lvl="0" indent="252000" algn="l" defTabSz="914400" rtl="0" eaLnBrk="1" latinLnBrk="0" hangingPunct="1">
                        <a:lnSpc>
                          <a:spcPct val="100000"/>
                        </a:lnSpc>
                        <a:spcAft>
                          <a:spcPts val="0"/>
                        </a:spcAft>
                        <a:buFont typeface="+mj-ea"/>
                        <a:buAutoNum type="ea1ChtPlain"/>
                      </a:pPr>
                      <a:r>
                        <a:rPr lang="zh-TW" sz="1300" kern="100" dirty="0">
                          <a:solidFill>
                            <a:schemeClr val="tx1"/>
                          </a:solidFill>
                          <a:effectLst/>
                          <a:latin typeface="Times New Roman"/>
                          <a:ea typeface="標楷體"/>
                          <a:cs typeface="+mn-cs"/>
                        </a:rPr>
                        <a:t>驗收結果。</a:t>
                      </a:r>
                    </a:p>
                    <a:p>
                      <a:pPr marL="0" lvl="0" indent="252000" algn="l" defTabSz="914400" rtl="0" eaLnBrk="1" latinLnBrk="0" hangingPunct="1">
                        <a:lnSpc>
                          <a:spcPct val="100000"/>
                        </a:lnSpc>
                        <a:spcAft>
                          <a:spcPts val="0"/>
                        </a:spcAft>
                        <a:buFont typeface="+mj-ea"/>
                        <a:buAutoNum type="ea1ChtPlain"/>
                      </a:pPr>
                      <a:r>
                        <a:rPr lang="zh-TW" sz="1300" kern="100" dirty="0">
                          <a:solidFill>
                            <a:schemeClr val="tx1"/>
                          </a:solidFill>
                          <a:effectLst/>
                          <a:latin typeface="Times New Roman"/>
                          <a:ea typeface="標楷體"/>
                          <a:cs typeface="+mn-cs"/>
                        </a:rPr>
                        <a:t>驗收結果與契約、圖說、貨樣規定不符者，其情形。</a:t>
                      </a:r>
                    </a:p>
                    <a:p>
                      <a:pPr marL="0" indent="252000" algn="l" defTabSz="914400" rtl="0" eaLnBrk="1" latinLnBrk="0" hangingPunct="1">
                        <a:lnSpc>
                          <a:spcPct val="100000"/>
                        </a:lnSpc>
                        <a:spcAft>
                          <a:spcPts val="0"/>
                        </a:spcAft>
                      </a:pPr>
                      <a:r>
                        <a:rPr lang="zh-TW" sz="1300" kern="100" dirty="0">
                          <a:solidFill>
                            <a:schemeClr val="tx1"/>
                          </a:solidFill>
                          <a:effectLst/>
                          <a:latin typeface="Times New Roman"/>
                          <a:ea typeface="標楷體"/>
                          <a:cs typeface="+mn-cs"/>
                        </a:rPr>
                        <a:t>其他必要事項。</a:t>
                      </a:r>
                    </a:p>
                    <a:p>
                      <a:pPr marL="0" indent="252000" algn="l" defTabSz="914400" rtl="0" eaLnBrk="1" latinLnBrk="0" hangingPunct="1">
                        <a:lnSpc>
                          <a:spcPct val="100000"/>
                        </a:lnSpc>
                        <a:spcAft>
                          <a:spcPts val="0"/>
                        </a:spcAft>
                      </a:pPr>
                      <a:r>
                        <a:rPr lang="zh-TW" sz="1300" kern="100" dirty="0">
                          <a:solidFill>
                            <a:schemeClr val="tx1"/>
                          </a:solidFill>
                          <a:effectLst/>
                          <a:latin typeface="Times New Roman"/>
                          <a:ea typeface="標楷體"/>
                          <a:cs typeface="+mn-cs"/>
                        </a:rPr>
                        <a:t>機關辦理驗收，廠商未依通知派代表參加者，仍得為之。驗收前之檢查、檢驗、查驗或初驗，亦同。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endParaRPr lang="zh-TW" altLang="en-US" sz="13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endParaRPr lang="zh-TW" sz="13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5795">
                <a:tc vMerge="1">
                  <a:txBody>
                    <a:bodyPr/>
                    <a:lstStyle/>
                    <a:p>
                      <a:endParaRPr lang="zh-TW" altLang="en-US"/>
                    </a:p>
                  </a:txBody>
                  <a:tcPr/>
                </a:tc>
                <a:tc vMerge="1">
                  <a:txBody>
                    <a:bodyPr/>
                    <a:lstStyle/>
                    <a:p>
                      <a:endParaRPr lang="zh-TW" altLang="en-US" dirty="0"/>
                    </a:p>
                  </a:txBody>
                  <a:tcPr marL="68580" marR="68580" marT="0" marB="0"/>
                </a:tc>
                <a:tc>
                  <a:txBody>
                    <a:bodyPr/>
                    <a:lstStyle/>
                    <a:p>
                      <a:pPr marL="0" indent="0" algn="l" defTabSz="914400" rtl="0" eaLnBrk="1" latinLnBrk="0" hangingPunct="1">
                        <a:lnSpc>
                          <a:spcPct val="100000"/>
                        </a:lnSpc>
                        <a:spcAft>
                          <a:spcPts val="0"/>
                        </a:spcAft>
                      </a:pPr>
                      <a:r>
                        <a:rPr lang="zh-TW" sz="1300" kern="100" dirty="0">
                          <a:solidFill>
                            <a:srgbClr val="000000"/>
                          </a:solidFill>
                          <a:effectLst/>
                          <a:latin typeface="Times New Roman"/>
                          <a:ea typeface="標楷體"/>
                          <a:cs typeface="+mn-cs"/>
                        </a:rPr>
                        <a:t>第九十七條</a:t>
                      </a: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252000" algn="l" defTabSz="914400" rtl="0" eaLnBrk="1" latinLnBrk="0" hangingPunct="1">
                        <a:lnSpc>
                          <a:spcPct val="100000"/>
                        </a:lnSpc>
                        <a:spcAft>
                          <a:spcPts val="0"/>
                        </a:spcAft>
                      </a:pPr>
                      <a:r>
                        <a:rPr lang="zh-TW" sz="1300" kern="100" dirty="0">
                          <a:solidFill>
                            <a:schemeClr val="tx1"/>
                          </a:solidFill>
                          <a:effectLst/>
                          <a:latin typeface="Times New Roman"/>
                          <a:ea typeface="標楷體"/>
                          <a:cs typeface="+mn-cs"/>
                        </a:rPr>
                        <a:t>機關依本法第七十二條第一項通知廠商限期改善、拆除、重作或換貨，廠商於期限內完成者，機關應再行辦理驗收。</a:t>
                      </a:r>
                    </a:p>
                    <a:p>
                      <a:pPr marL="0" indent="252000" algn="l" defTabSz="914400" rtl="0" eaLnBrk="1" latinLnBrk="0" hangingPunct="1">
                        <a:lnSpc>
                          <a:spcPct val="100000"/>
                        </a:lnSpc>
                        <a:spcAft>
                          <a:spcPts val="0"/>
                        </a:spcAft>
                      </a:pPr>
                      <a:r>
                        <a:rPr lang="zh-TW" sz="1300" kern="100" dirty="0">
                          <a:solidFill>
                            <a:schemeClr val="tx1"/>
                          </a:solidFill>
                          <a:effectLst/>
                          <a:latin typeface="Times New Roman"/>
                          <a:ea typeface="標楷體"/>
                          <a:cs typeface="+mn-cs"/>
                        </a:rPr>
                        <a:t>前項限期，契約未規定者，由主驗人定之。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r>
            </a:tbl>
          </a:graphicData>
        </a:graphic>
      </p:graphicFrame>
    </p:spTree>
    <p:extLst>
      <p:ext uri="{BB962C8B-B14F-4D97-AF65-F5344CB8AC3E}">
        <p14:creationId xmlns:p14="http://schemas.microsoft.com/office/powerpoint/2010/main" val="343533953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Verdana" pitchFamily="34"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Verdana" pitchFamily="34" charset="0"/>
            <a:ea typeface="新細明體" pitchFamily="18" charset="-12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11352</TotalTime>
  <Words>5174</Words>
  <Application>Microsoft Office PowerPoint</Application>
  <PresentationFormat>如螢幕大小 (4:3)</PresentationFormat>
  <Paragraphs>398</Paragraphs>
  <Slides>30</Slides>
  <Notes>29</Notes>
  <HiddenSlides>0</HiddenSlides>
  <MMClips>0</MMClips>
  <ScaleCrop>false</ScaleCrop>
  <HeadingPairs>
    <vt:vector size="4" baseType="variant">
      <vt:variant>
        <vt:lpstr>佈景主題</vt:lpstr>
      </vt:variant>
      <vt:variant>
        <vt:i4>1</vt:i4>
      </vt:variant>
      <vt:variant>
        <vt:lpstr>投影片標題</vt:lpstr>
      </vt:variant>
      <vt:variant>
        <vt:i4>30</vt:i4>
      </vt:variant>
    </vt:vector>
  </HeadingPairs>
  <TitlesOfParts>
    <vt:vector size="31" baseType="lpstr">
      <vt:lpstr>Eclipse</vt:lpstr>
      <vt:lpstr>由減價收受探討工程人員對混凝土材料應有之認識</vt:lpstr>
      <vt:lpstr>前言－政府採購法一覽表</vt:lpstr>
      <vt:lpstr>前言－採購作業程序</vt:lpstr>
      <vt:lpstr>案例</vt:lpstr>
      <vt:lpstr>案例</vt:lpstr>
      <vt:lpstr>法令/合約觀點</vt:lpstr>
      <vt:lpstr>政府採購法相關法令規定 採購法第七十一條</vt:lpstr>
      <vt:lpstr>政府採購法相關法令規定 採購法第七十一條</vt:lpstr>
      <vt:lpstr>政府採購法相關法令規定 採購法第七十二條</vt:lpstr>
      <vt:lpstr>政府採購法相關法令規定 採購法第七十二條</vt:lpstr>
      <vt:lpstr>政府採購法相關法令規定 採購法第七十三條</vt:lpstr>
      <vt:lpstr>政府採購法相關法令規定 減價收受無須廠商同意</vt:lpstr>
      <vt:lpstr>政府採購法相關法令規定 停權之相關問題(第101條第3款)</vt:lpstr>
      <vt:lpstr>政府採購法相關法令規定 「減價收受結案」者，於一般情形下，尚難構成本法第一百零一條第一項第八款情形</vt:lpstr>
      <vt:lpstr>政府採購法相關法令規定 工程契約範本第4條　契約價金之調整</vt:lpstr>
      <vt:lpstr>工程契約範本第4條　契約價金之調整</vt:lpstr>
      <vt:lpstr>ACI鑽心試體規定如下</vt:lpstr>
      <vt:lpstr>材料觀點 </vt:lpstr>
      <vt:lpstr>工程契約範本第4條　契約價金之調整</vt:lpstr>
      <vt:lpstr>減少混凝土中總體用水量優點</vt:lpstr>
      <vt:lpstr>混凝土材料</vt:lpstr>
      <vt:lpstr>混凝土材料</vt:lpstr>
      <vt:lpstr>混凝土材料</vt:lpstr>
      <vt:lpstr>混凝土材料</vt:lpstr>
      <vt:lpstr>水泥效益</vt:lpstr>
      <vt:lpstr>混凝土配比計算</vt:lpstr>
      <vt:lpstr>混凝土配比計算例</vt:lpstr>
      <vt:lpstr>結論</vt:lpstr>
      <vt:lpstr>The Ends</vt:lpstr>
      <vt:lpstr>聯絡方式</vt:lpstr>
    </vt:vector>
  </TitlesOfParts>
  <Company>pcc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20181108政府採購缺失防範策略</dc:title>
  <dc:creator>CT</dc:creator>
  <cp:lastModifiedBy>CT</cp:lastModifiedBy>
  <cp:revision>756</cp:revision>
  <dcterms:created xsi:type="dcterms:W3CDTF">2002-05-31T01:21:09Z</dcterms:created>
  <dcterms:modified xsi:type="dcterms:W3CDTF">2018-11-09T08:01:07Z</dcterms:modified>
</cp:coreProperties>
</file>